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800" r:id="rId2"/>
    <p:sldId id="719" r:id="rId3"/>
    <p:sldId id="720" r:id="rId4"/>
    <p:sldId id="449" r:id="rId5"/>
    <p:sldId id="676" r:id="rId6"/>
    <p:sldId id="475" r:id="rId7"/>
    <p:sldId id="722" r:id="rId8"/>
    <p:sldId id="723" r:id="rId9"/>
    <p:sldId id="724" r:id="rId10"/>
    <p:sldId id="479" r:id="rId11"/>
    <p:sldId id="725" r:id="rId12"/>
    <p:sldId id="612" r:id="rId13"/>
    <p:sldId id="613" r:id="rId14"/>
    <p:sldId id="726" r:id="rId15"/>
    <p:sldId id="616" r:id="rId16"/>
    <p:sldId id="677" r:id="rId17"/>
    <p:sldId id="727" r:id="rId18"/>
    <p:sldId id="728" r:id="rId19"/>
    <p:sldId id="729" r:id="rId20"/>
    <p:sldId id="738" r:id="rId21"/>
    <p:sldId id="739" r:id="rId22"/>
    <p:sldId id="740" r:id="rId23"/>
    <p:sldId id="742" r:id="rId24"/>
    <p:sldId id="743" r:id="rId25"/>
    <p:sldId id="545" r:id="rId26"/>
    <p:sldId id="744" r:id="rId27"/>
    <p:sldId id="745" r:id="rId28"/>
    <p:sldId id="547" r:id="rId29"/>
    <p:sldId id="590" r:id="rId30"/>
    <p:sldId id="746" r:id="rId31"/>
    <p:sldId id="683" r:id="rId32"/>
    <p:sldId id="548" r:id="rId33"/>
    <p:sldId id="551" r:id="rId34"/>
    <p:sldId id="592" r:id="rId35"/>
    <p:sldId id="685" r:id="rId36"/>
    <p:sldId id="747" r:id="rId37"/>
    <p:sldId id="552" r:id="rId38"/>
    <p:sldId id="553" r:id="rId39"/>
    <p:sldId id="668" r:id="rId40"/>
    <p:sldId id="687" r:id="rId41"/>
    <p:sldId id="594" r:id="rId42"/>
    <p:sldId id="688" r:id="rId43"/>
    <p:sldId id="689" r:id="rId44"/>
    <p:sldId id="690" r:id="rId45"/>
    <p:sldId id="691" r:id="rId46"/>
    <p:sldId id="557" r:id="rId47"/>
    <p:sldId id="558" r:id="rId48"/>
    <p:sldId id="560" r:id="rId49"/>
    <p:sldId id="693" r:id="rId50"/>
    <p:sldId id="749" r:id="rId51"/>
    <p:sldId id="750" r:id="rId52"/>
    <p:sldId id="751" r:id="rId53"/>
    <p:sldId id="792" r:id="rId54"/>
    <p:sldId id="752" r:id="rId55"/>
    <p:sldId id="753" r:id="rId56"/>
    <p:sldId id="754" r:id="rId57"/>
    <p:sldId id="755" r:id="rId58"/>
    <p:sldId id="756" r:id="rId59"/>
    <p:sldId id="757" r:id="rId60"/>
    <p:sldId id="758" r:id="rId61"/>
    <p:sldId id="769" r:id="rId62"/>
    <p:sldId id="770" r:id="rId63"/>
    <p:sldId id="771" r:id="rId64"/>
    <p:sldId id="772" r:id="rId65"/>
    <p:sldId id="773" r:id="rId66"/>
    <p:sldId id="774" r:id="rId67"/>
    <p:sldId id="775" r:id="rId68"/>
    <p:sldId id="776" r:id="rId69"/>
    <p:sldId id="791" r:id="rId70"/>
    <p:sldId id="777" r:id="rId71"/>
    <p:sldId id="778" r:id="rId72"/>
    <p:sldId id="779" r:id="rId73"/>
    <p:sldId id="780" r:id="rId74"/>
    <p:sldId id="781" r:id="rId75"/>
    <p:sldId id="782" r:id="rId76"/>
    <p:sldId id="783" r:id="rId77"/>
    <p:sldId id="790" r:id="rId78"/>
    <p:sldId id="785" r:id="rId79"/>
    <p:sldId id="793" r:id="rId80"/>
    <p:sldId id="794" r:id="rId81"/>
    <p:sldId id="795" r:id="rId82"/>
    <p:sldId id="796" r:id="rId83"/>
    <p:sldId id="797" r:id="rId84"/>
    <p:sldId id="798" r:id="rId85"/>
    <p:sldId id="799" r:id="rId86"/>
    <p:sldId id="713" r:id="rId87"/>
  </p:sldIdLst>
  <p:sldSz cx="9144000" cy="6858000" type="screen4x3"/>
  <p:notesSz cx="7010400" cy="9236075"/>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6600"/>
    <a:srgbClr val="FFFFCC"/>
    <a:srgbClr val="990033"/>
    <a:srgbClr val="FFFFC5"/>
    <a:srgbClr val="99CCFF"/>
    <a:srgbClr val="000099"/>
    <a:srgbClr val="FDDA83"/>
    <a:srgbClr val="F5D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Lst>
  </p:outlineViewPr>
  <p:notesTextViewPr>
    <p:cViewPr>
      <p:scale>
        <a:sx n="100" d="100"/>
        <a:sy n="100" d="100"/>
      </p:scale>
      <p:origin x="0" y="0"/>
    </p:cViewPr>
  </p:notesTextViewPr>
  <p:sorterViewPr>
    <p:cViewPr>
      <p:scale>
        <a:sx n="100" d="100"/>
        <a:sy n="100" d="100"/>
      </p:scale>
      <p:origin x="0" y="-19488"/>
    </p:cViewPr>
  </p:sorterViewPr>
  <p:notesViewPr>
    <p:cSldViewPr>
      <p:cViewPr>
        <p:scale>
          <a:sx n="75" d="100"/>
          <a:sy n="75" d="100"/>
        </p:scale>
        <p:origin x="-2406" y="-246"/>
      </p:cViewPr>
      <p:guideLst>
        <p:guide orient="horz" pos="290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4.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8.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41" Type="http://schemas.openxmlformats.org/officeDocument/2006/relationships/slide" Target="slides/slide44.xml"/><Relationship Id="rId54" Type="http://schemas.openxmlformats.org/officeDocument/2006/relationships/slide" Target="slides/slide57.xml"/><Relationship Id="rId62" Type="http://schemas.openxmlformats.org/officeDocument/2006/relationships/slide" Target="slides/slide78.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6.xml"/><Relationship Id="rId58" Type="http://schemas.openxmlformats.org/officeDocument/2006/relationships/slide" Target="slides/slide69.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60.xml"/><Relationship Id="rId61" Type="http://schemas.openxmlformats.org/officeDocument/2006/relationships/slide" Target="slides/slide77.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5.xml"/><Relationship Id="rId60" Type="http://schemas.openxmlformats.org/officeDocument/2006/relationships/slide" Target="slides/slide7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59.xml"/><Relationship Id="rId8" Type="http://schemas.openxmlformats.org/officeDocument/2006/relationships/slide" Target="slides/slide11.xml"/><Relationship Id="rId51" Type="http://schemas.openxmlformats.org/officeDocument/2006/relationships/slide" Target="slides/slide54.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57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387850"/>
            <a:ext cx="6310312"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204913" y="698500"/>
            <a:ext cx="4602162" cy="34512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725848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83292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Rot="1" noChangeAspect="1" noChangeArrowheads="1" noTextEdit="1"/>
          </p:cNvSpPr>
          <p:nvPr>
            <p:ph type="sldImg"/>
          </p:nvPr>
        </p:nvSpPr>
        <p:spPr>
          <a:ln/>
        </p:spPr>
      </p:sp>
      <p:sp>
        <p:nvSpPr>
          <p:cNvPr id="11386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3426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5804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4408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3244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71083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3561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28668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22806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1775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634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657113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01733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68167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63327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08589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1281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6411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56430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5373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7772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27903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4835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8629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5493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402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95714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xfrm>
            <a:off x="466725" y="4387850"/>
            <a:ext cx="5999163" cy="4156075"/>
          </a:xfrm>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009609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xfrm>
            <a:off x="466725" y="4387850"/>
            <a:ext cx="5999163" cy="4156075"/>
          </a:xfrm>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959852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45093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23808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a:xfrm>
            <a:off x="466725" y="4387850"/>
            <a:ext cx="5999163" cy="4156075"/>
          </a:xfrm>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120843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ln/>
        </p:spPr>
      </p:sp>
      <p:sp>
        <p:nvSpPr>
          <p:cNvPr id="788483" name="Rectangle 3"/>
          <p:cNvSpPr>
            <a:spLocks noGrp="1" noChangeArrowheads="1"/>
          </p:cNvSpPr>
          <p:nvPr>
            <p:ph type="body" idx="1"/>
          </p:nvPr>
        </p:nvSpPr>
        <p:spPr>
          <a:xfrm>
            <a:off x="466725" y="4387850"/>
            <a:ext cx="5999163" cy="4156075"/>
          </a:xfrm>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16766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30422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8280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787654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09257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950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72848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671325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17024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90773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1252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6456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90674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35106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169640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31409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4488182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332952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001430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208088" y="700088"/>
            <a:ext cx="4597400" cy="3449637"/>
          </a:xfrm>
          <a:ln/>
        </p:spPr>
      </p:sp>
      <p:sp>
        <p:nvSpPr>
          <p:cNvPr id="397315" name="Rectangle 3"/>
          <p:cNvSpPr>
            <a:spLocks noGrp="1" noChangeArrowheads="1"/>
          </p:cNvSpPr>
          <p:nvPr>
            <p:ph type="body" idx="1"/>
          </p:nvPr>
        </p:nvSpPr>
        <p:spPr/>
        <p:txBody>
          <a:bodyPr/>
          <a:lstStyle/>
          <a:p>
            <a:endParaRPr lang="en-US" altLang="en-US" dirty="0" smtClean="0"/>
          </a:p>
        </p:txBody>
      </p:sp>
    </p:spTree>
    <p:extLst>
      <p:ext uri="{BB962C8B-B14F-4D97-AF65-F5344CB8AC3E}">
        <p14:creationId xmlns:p14="http://schemas.microsoft.com/office/powerpoint/2010/main" val="8214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01591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00148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4751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781962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967582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30189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41356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37342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92024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00845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30273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015178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31423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0992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86285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52947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80996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840949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02703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284400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extLst>
      <p:ext uri="{BB962C8B-B14F-4D97-AF65-F5344CB8AC3E}">
        <p14:creationId xmlns:p14="http://schemas.microsoft.com/office/powerpoint/2010/main" val="30891054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extLst>
      <p:ext uri="{BB962C8B-B14F-4D97-AF65-F5344CB8AC3E}">
        <p14:creationId xmlns:p14="http://schemas.microsoft.com/office/powerpoint/2010/main" val="41418793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extLst>
      <p:ext uri="{BB962C8B-B14F-4D97-AF65-F5344CB8AC3E}">
        <p14:creationId xmlns:p14="http://schemas.microsoft.com/office/powerpoint/2010/main" val="34361837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extLst>
      <p:ext uri="{BB962C8B-B14F-4D97-AF65-F5344CB8AC3E}">
        <p14:creationId xmlns:p14="http://schemas.microsoft.com/office/powerpoint/2010/main" val="27373411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1607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615055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7962275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9214337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98563" y="693738"/>
            <a:ext cx="4613275" cy="3460750"/>
          </a:xfrm>
          <a:ln cap="flat"/>
        </p:spPr>
      </p:sp>
      <p:sp>
        <p:nvSpPr>
          <p:cNvPr id="353283" name="Rectangle 3"/>
          <p:cNvSpPr>
            <a:spLocks noGrp="1" noChangeArrowheads="1"/>
          </p:cNvSpPr>
          <p:nvPr>
            <p:ph type="body" idx="1"/>
          </p:nvPr>
        </p:nvSpPr>
        <p:spPr>
          <a:xfrm>
            <a:off x="934297" y="4387609"/>
            <a:ext cx="5141807" cy="415560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3" tIns="46737" rIns="93473" bIns="46737"/>
          <a:lstStyle/>
          <a:p>
            <a:endParaRPr lang="en-US" altLang="en-US" dirty="0" smtClean="0"/>
          </a:p>
        </p:txBody>
      </p:sp>
    </p:spTree>
    <p:extLst>
      <p:ext uri="{BB962C8B-B14F-4D97-AF65-F5344CB8AC3E}">
        <p14:creationId xmlns:p14="http://schemas.microsoft.com/office/powerpoint/2010/main" val="260044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9236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336217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05799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4300057"/>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7869728"/>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9975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103297923"/>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62037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330356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680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15477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8861014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56532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955534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077362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10-</a:t>
            </a:r>
            <a:fld id="{84434429-3CE7-4B6C-80E6-E3E4074AD454}"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Lst>
  <p:transition>
    <p:wipe dir="r"/>
  </p:transition>
  <p:txStyles>
    <p:titleStyle>
      <a:lvl1pPr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000" b="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762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0795152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3" name="Text Box 5"/>
          <p:cNvSpPr txBox="1">
            <a:spLocks noChangeArrowheads="1"/>
          </p:cNvSpPr>
          <p:nvPr/>
        </p:nvSpPr>
        <p:spPr bwMode="auto">
          <a:xfrm>
            <a:off x="609600" y="1295400"/>
            <a:ext cx="6400800" cy="3035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257300" indent="-457200"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Sales taxes are expressed as a stated percentage of the sales price. </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Selling company </a:t>
            </a:r>
          </a:p>
          <a:p>
            <a:pPr lvl="2">
              <a:lnSpc>
                <a:spcPct val="125000"/>
              </a:lnSpc>
              <a:spcBef>
                <a:spcPts val="1200"/>
              </a:spcBef>
              <a:buClr>
                <a:srgbClr val="CC0000"/>
              </a:buClr>
              <a:buSzPct val="80000"/>
              <a:buFont typeface="Arial" charset="0"/>
              <a:buChar char="►"/>
            </a:pPr>
            <a:r>
              <a:rPr lang="en-US" altLang="en-US" sz="2100" dirty="0">
                <a:latin typeface="Liberation Sans" panose="020B0604020202020204" pitchFamily="34" charset="0"/>
              </a:rPr>
              <a:t>collects tax from the customer.</a:t>
            </a:r>
          </a:p>
          <a:p>
            <a:pPr lvl="2">
              <a:lnSpc>
                <a:spcPct val="125000"/>
              </a:lnSpc>
              <a:spcBef>
                <a:spcPts val="1200"/>
              </a:spcBef>
              <a:buClr>
                <a:srgbClr val="CC0000"/>
              </a:buClr>
              <a:buSzPct val="80000"/>
              <a:buFont typeface="Arial" charset="0"/>
              <a:buChar char="►"/>
            </a:pPr>
            <a:r>
              <a:rPr lang="en-US" altLang="en-US" sz="2100" dirty="0">
                <a:latin typeface="Liberation Sans" panose="020B0604020202020204" pitchFamily="34" charset="0"/>
              </a:rPr>
              <a:t>remits the collections to the </a:t>
            </a:r>
            <a:r>
              <a:rPr lang="en-US" altLang="en-US" sz="2100" dirty="0" smtClean="0">
                <a:latin typeface="Liberation Sans" panose="020B0604020202020204" pitchFamily="34" charset="0"/>
              </a:rPr>
              <a:t>government’s department </a:t>
            </a:r>
            <a:r>
              <a:rPr lang="en-US" altLang="en-US" sz="2100" dirty="0">
                <a:latin typeface="Liberation Sans" panose="020B0604020202020204" pitchFamily="34" charset="0"/>
              </a:rPr>
              <a:t>of revenue.</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Sales Taxes Payable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cxnSp>
        <p:nvCxnSpPr>
          <p:cNvPr id="6" name="Straight Connector 5"/>
          <p:cNvCxnSpPr/>
          <p:nvPr/>
        </p:nvCxnSpPr>
        <p:spPr bwMode="auto">
          <a:xfrm>
            <a:off x="64770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553200" y="102858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3</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the accounting for other current liabilities.</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609600" y="1295400"/>
            <a:ext cx="8077200" cy="1349375"/>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5000"/>
              </a:lnSpc>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dirty="0">
                <a:latin typeface="Liberation Sans" panose="020B0604020202020204"/>
              </a:rPr>
              <a:t>The March 25 cash register reading for Cooley Grocery shows sales of NT$10,000 and sales taxes of NT$600 (sales tax rate of 6%), the journal entry is:</a:t>
            </a:r>
          </a:p>
        </p:txBody>
      </p:sp>
      <p:sp>
        <p:nvSpPr>
          <p:cNvPr id="430085" name="Text Box 5"/>
          <p:cNvSpPr txBox="1">
            <a:spLocks noChangeArrowheads="1"/>
          </p:cNvSpPr>
          <p:nvPr/>
        </p:nvSpPr>
        <p:spPr bwMode="auto">
          <a:xfrm>
            <a:off x="1219200" y="3453720"/>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Sales </a:t>
            </a:r>
            <a:r>
              <a:rPr lang="en-US" altLang="en-US" sz="2200" dirty="0" smtClean="0">
                <a:latin typeface="Liberation Sans" panose="020B0604020202020204"/>
                <a:cs typeface="Arial" panose="020B0604020202020204" pitchFamily="34" charset="0"/>
              </a:rPr>
              <a:t>Revenue</a:t>
            </a:r>
            <a:r>
              <a:rPr lang="en-US" altLang="en-US" sz="2200" dirty="0">
                <a:latin typeface="Liberation Sans" panose="020B0604020202020204"/>
                <a:cs typeface="Arial" panose="020B0604020202020204" pitchFamily="34" charset="0"/>
              </a:rPr>
              <a:t>	10,000</a:t>
            </a:r>
          </a:p>
        </p:txBody>
      </p:sp>
      <p:sp>
        <p:nvSpPr>
          <p:cNvPr id="430086" name="Text Box 6"/>
          <p:cNvSpPr txBox="1">
            <a:spLocks noChangeArrowheads="1"/>
          </p:cNvSpPr>
          <p:nvPr/>
        </p:nvSpPr>
        <p:spPr bwMode="auto">
          <a:xfrm>
            <a:off x="1219200" y="2996520"/>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Cash	10,600</a:t>
            </a:r>
          </a:p>
        </p:txBody>
      </p:sp>
      <p:sp>
        <p:nvSpPr>
          <p:cNvPr id="430087" name="Text Box 7"/>
          <p:cNvSpPr txBox="1">
            <a:spLocks noChangeArrowheads="1"/>
          </p:cNvSpPr>
          <p:nvPr/>
        </p:nvSpPr>
        <p:spPr bwMode="auto">
          <a:xfrm>
            <a:off x="1219200" y="3910920"/>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Sales </a:t>
            </a:r>
            <a:r>
              <a:rPr lang="en-US" altLang="en-US" sz="2200" dirty="0" smtClean="0">
                <a:latin typeface="Liberation Sans" panose="020B0604020202020204"/>
                <a:cs typeface="Arial" panose="020B0604020202020204" pitchFamily="34" charset="0"/>
              </a:rPr>
              <a:t>Tax Payable</a:t>
            </a:r>
            <a:r>
              <a:rPr lang="en-US" altLang="en-US" sz="2200" dirty="0">
                <a:latin typeface="Liberation Sans" panose="020B0604020202020204"/>
                <a:cs typeface="Arial" panose="020B0604020202020204" pitchFamily="34" charset="0"/>
              </a:rPr>
              <a:t>	600</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Sales Taxes Payable</a:t>
            </a:r>
            <a:endParaRPr lang="en-US" altLang="en-US" sz="3200" b="1" dirty="0">
              <a:solidFill>
                <a:srgbClr val="CC0000"/>
              </a:solidFill>
              <a:latin typeface="Liberation Sans" panose="020B0604020202020204"/>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35747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086"/>
                                        </p:tgtEl>
                                        <p:attrNameLst>
                                          <p:attrName>style.visibility</p:attrName>
                                        </p:attrNameLst>
                                      </p:cBhvr>
                                      <p:to>
                                        <p:strVal val="visible"/>
                                      </p:to>
                                    </p:set>
                                    <p:animEffect transition="in" filter="wipe(left)">
                                      <p:cBhvr>
                                        <p:cTn id="7" dur="500"/>
                                        <p:tgtEl>
                                          <p:spTgt spid="430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085"/>
                                        </p:tgtEl>
                                        <p:attrNameLst>
                                          <p:attrName>style.visibility</p:attrName>
                                        </p:attrNameLst>
                                      </p:cBhvr>
                                      <p:to>
                                        <p:strVal val="visible"/>
                                      </p:to>
                                    </p:set>
                                    <p:animEffect transition="in" filter="wipe(left)">
                                      <p:cBhvr>
                                        <p:cTn id="12" dur="500"/>
                                        <p:tgtEl>
                                          <p:spTgt spid="430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087"/>
                                        </p:tgtEl>
                                        <p:attrNameLst>
                                          <p:attrName>style.visibility</p:attrName>
                                        </p:attrNameLst>
                                      </p:cBhvr>
                                      <p:to>
                                        <p:strVal val="visible"/>
                                      </p:to>
                                    </p:set>
                                    <p:animEffect transition="in" filter="wipe(left)">
                                      <p:cBhvr>
                                        <p:cTn id="17" dur="500"/>
                                        <p:tgtEl>
                                          <p:spTgt spid="430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5" grpId="0" autoUpdateAnimBg="0"/>
      <p:bldP spid="430086" grpId="0" autoUpdateAnimBg="0"/>
      <p:bldP spid="4300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Text Box 2"/>
          <p:cNvSpPr txBox="1">
            <a:spLocks noChangeArrowheads="1"/>
          </p:cNvSpPr>
          <p:nvPr/>
        </p:nvSpPr>
        <p:spPr bwMode="auto">
          <a:xfrm>
            <a:off x="609600" y="2276475"/>
            <a:ext cx="81534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976313" indent="-457200" algn="l">
              <a:defRPr sz="2400">
                <a:solidFill>
                  <a:schemeClr val="tx1"/>
                </a:solidFill>
                <a:latin typeface="Times New Roman" pitchFamily="18" charset="0"/>
              </a:defRPr>
            </a:lvl2pPr>
            <a:lvl3pPr marL="1547813" indent="-457200" algn="l">
              <a:defRPr sz="2400">
                <a:solidFill>
                  <a:schemeClr val="tx1"/>
                </a:solidFill>
                <a:latin typeface="Times New Roman" pitchFamily="18" charset="0"/>
              </a:defRPr>
            </a:lvl3pPr>
            <a:lvl4pPr marL="2119313" indent="-457200" algn="l">
              <a:defRPr sz="2400">
                <a:solidFill>
                  <a:schemeClr val="tx1"/>
                </a:solidFill>
                <a:latin typeface="Times New Roman" pitchFamily="18" charset="0"/>
              </a:defRPr>
            </a:lvl4pPr>
            <a:lvl5pPr marL="2690813" indent="-457200" algn="l">
              <a:defRPr sz="2400">
                <a:solidFill>
                  <a:schemeClr val="tx1"/>
                </a:solidFill>
                <a:latin typeface="Times New Roman" pitchFamily="18" charset="0"/>
              </a:defRPr>
            </a:lvl5pPr>
            <a:lvl6pPr marL="3148013" indent="-457200" eaLnBrk="0" fontAlgn="base" hangingPunct="0">
              <a:spcBef>
                <a:spcPct val="0"/>
              </a:spcBef>
              <a:spcAft>
                <a:spcPct val="0"/>
              </a:spcAft>
              <a:defRPr sz="2400">
                <a:solidFill>
                  <a:schemeClr val="tx1"/>
                </a:solidFill>
                <a:latin typeface="Times New Roman" pitchFamily="18" charset="0"/>
              </a:defRPr>
            </a:lvl6pPr>
            <a:lvl7pPr marL="3605213" indent="-457200" eaLnBrk="0" fontAlgn="base" hangingPunct="0">
              <a:spcBef>
                <a:spcPct val="0"/>
              </a:spcBef>
              <a:spcAft>
                <a:spcPct val="0"/>
              </a:spcAft>
              <a:defRPr sz="2400">
                <a:solidFill>
                  <a:schemeClr val="tx1"/>
                </a:solidFill>
                <a:latin typeface="Times New Roman" pitchFamily="18" charset="0"/>
              </a:defRPr>
            </a:lvl7pPr>
            <a:lvl8pPr marL="4062413" indent="-457200" eaLnBrk="0" fontAlgn="base" hangingPunct="0">
              <a:spcBef>
                <a:spcPct val="0"/>
              </a:spcBef>
              <a:spcAft>
                <a:spcPct val="0"/>
              </a:spcAft>
              <a:defRPr sz="2400">
                <a:solidFill>
                  <a:schemeClr val="tx1"/>
                </a:solidFill>
                <a:latin typeface="Times New Roman" pitchFamily="18" charset="0"/>
              </a:defRPr>
            </a:lvl8pPr>
            <a:lvl9pPr marL="4519613"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Cooley </a:t>
            </a:r>
            <a:r>
              <a:rPr lang="en-US" altLang="en-US" sz="2200" dirty="0">
                <a:latin typeface="Liberation Sans" panose="020B0604020202020204" pitchFamily="34" charset="0"/>
              </a:rPr>
              <a:t>Grocery rings up total receipts of </a:t>
            </a:r>
            <a:r>
              <a:rPr lang="en-US" altLang="en-US" sz="2200" dirty="0" smtClean="0">
                <a:latin typeface="Liberation Sans" panose="020B0604020202020204"/>
              </a:rPr>
              <a:t>NT$</a:t>
            </a:r>
            <a:r>
              <a:rPr lang="en-US" altLang="en-US" sz="2200" dirty="0" smtClean="0">
                <a:latin typeface="Liberation Sans" panose="020B0604020202020204" pitchFamily="34" charset="0"/>
              </a:rPr>
              <a:t>10,600</a:t>
            </a:r>
            <a:r>
              <a:rPr lang="en-US" altLang="en-US" sz="2200" dirty="0">
                <a:latin typeface="Liberation Sans" panose="020B0604020202020204" pitchFamily="34" charset="0"/>
              </a:rPr>
              <a:t>.  Because the amount received from the sale is equal to the sales price 100% plus 6% of sales, (sales tax rate of 6%), the journal entry is:</a:t>
            </a:r>
          </a:p>
        </p:txBody>
      </p:sp>
      <p:sp>
        <p:nvSpPr>
          <p:cNvPr id="673797" name="Text Box 5"/>
          <p:cNvSpPr txBox="1">
            <a:spLocks noChangeArrowheads="1"/>
          </p:cNvSpPr>
          <p:nvPr/>
        </p:nvSpPr>
        <p:spPr bwMode="auto">
          <a:xfrm>
            <a:off x="609600" y="4142096"/>
            <a:ext cx="1219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264150" algn="r"/>
              </a:tabLst>
              <a:defRPr sz="2400">
                <a:solidFill>
                  <a:schemeClr val="tx1"/>
                </a:solidFill>
                <a:latin typeface="Times New Roman" pitchFamily="18" charset="0"/>
              </a:defRPr>
            </a:lvl1pPr>
            <a:lvl2pPr marL="1028700" indent="-457200" algn="l">
              <a:tabLst>
                <a:tab pos="5264150" algn="r"/>
              </a:tabLst>
              <a:defRPr sz="2400">
                <a:solidFill>
                  <a:schemeClr val="tx1"/>
                </a:solidFill>
                <a:latin typeface="Times New Roman" pitchFamily="18" charset="0"/>
              </a:defRPr>
            </a:lvl2pPr>
            <a:lvl3pPr marL="1600200" indent="-457200" algn="l">
              <a:tabLst>
                <a:tab pos="5264150" algn="r"/>
              </a:tabLst>
              <a:defRPr sz="2400">
                <a:solidFill>
                  <a:schemeClr val="tx1"/>
                </a:solidFill>
                <a:latin typeface="Times New Roman" pitchFamily="18" charset="0"/>
              </a:defRPr>
            </a:lvl3pPr>
            <a:lvl4pPr marL="2171700" indent="-457200" algn="l">
              <a:tabLst>
                <a:tab pos="5264150" algn="r"/>
              </a:tabLst>
              <a:defRPr sz="2400">
                <a:solidFill>
                  <a:schemeClr val="tx1"/>
                </a:solidFill>
                <a:latin typeface="Times New Roman" pitchFamily="18" charset="0"/>
              </a:defRPr>
            </a:lvl4pPr>
            <a:lvl5pPr marL="2743200" indent="-457200" algn="l">
              <a:tabLst>
                <a:tab pos="52641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2641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2641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2641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2641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Mar. 25</a:t>
            </a:r>
          </a:p>
        </p:txBody>
      </p:sp>
      <p:sp>
        <p:nvSpPr>
          <p:cNvPr id="673798" name="Text Box 6"/>
          <p:cNvSpPr txBox="1">
            <a:spLocks noChangeArrowheads="1"/>
          </p:cNvSpPr>
          <p:nvPr/>
        </p:nvSpPr>
        <p:spPr bwMode="auto">
          <a:xfrm>
            <a:off x="2057400" y="4600884"/>
            <a:ext cx="6172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521200" algn="r"/>
                <a:tab pos="5994400" algn="r"/>
                <a:tab pos="6691313" algn="r"/>
              </a:tabLst>
              <a:defRPr sz="2400">
                <a:solidFill>
                  <a:schemeClr val="tx1"/>
                </a:solidFill>
                <a:latin typeface="Times New Roman" pitchFamily="18" charset="0"/>
              </a:defRPr>
            </a:lvl1pPr>
            <a:lvl2pPr marL="1028700" indent="-457200" algn="l">
              <a:tabLst>
                <a:tab pos="4521200" algn="r"/>
                <a:tab pos="5994400" algn="r"/>
                <a:tab pos="6691313" algn="r"/>
              </a:tabLst>
              <a:defRPr sz="2400">
                <a:solidFill>
                  <a:schemeClr val="tx1"/>
                </a:solidFill>
                <a:latin typeface="Times New Roman" pitchFamily="18" charset="0"/>
              </a:defRPr>
            </a:lvl2pPr>
            <a:lvl3pPr marL="1600200" indent="-457200" algn="l">
              <a:tabLst>
                <a:tab pos="4521200" algn="r"/>
                <a:tab pos="5994400" algn="r"/>
                <a:tab pos="6691313" algn="r"/>
              </a:tabLst>
              <a:defRPr sz="2400">
                <a:solidFill>
                  <a:schemeClr val="tx1"/>
                </a:solidFill>
                <a:latin typeface="Times New Roman" pitchFamily="18" charset="0"/>
              </a:defRPr>
            </a:lvl3pPr>
            <a:lvl4pPr marL="2171700" indent="-457200" algn="l">
              <a:tabLst>
                <a:tab pos="4521200" algn="r"/>
                <a:tab pos="5994400" algn="r"/>
                <a:tab pos="6691313" algn="r"/>
              </a:tabLst>
              <a:defRPr sz="2400">
                <a:solidFill>
                  <a:schemeClr val="tx1"/>
                </a:solidFill>
                <a:latin typeface="Times New Roman" pitchFamily="18" charset="0"/>
              </a:defRPr>
            </a:lvl4pPr>
            <a:lvl5pPr marL="2743200" indent="-457200" algn="l">
              <a:tabLst>
                <a:tab pos="4521200" algn="r"/>
                <a:tab pos="5994400" algn="r"/>
                <a:tab pos="669131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521200" algn="r"/>
                <a:tab pos="5994400" algn="r"/>
                <a:tab pos="669131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521200" algn="r"/>
                <a:tab pos="5994400" algn="r"/>
                <a:tab pos="669131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521200" algn="r"/>
                <a:tab pos="5994400" algn="r"/>
                <a:tab pos="669131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521200" algn="r"/>
                <a:tab pos="5994400" algn="r"/>
                <a:tab pos="6691313"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	Sales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10,000</a:t>
            </a:r>
          </a:p>
        </p:txBody>
      </p:sp>
      <p:sp>
        <p:nvSpPr>
          <p:cNvPr id="673799" name="Text Box 7"/>
          <p:cNvSpPr txBox="1">
            <a:spLocks noChangeArrowheads="1"/>
          </p:cNvSpPr>
          <p:nvPr/>
        </p:nvSpPr>
        <p:spPr bwMode="auto">
          <a:xfrm>
            <a:off x="2057400" y="4142096"/>
            <a:ext cx="6172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21200" algn="r"/>
              </a:tabLst>
              <a:defRPr sz="2400">
                <a:solidFill>
                  <a:schemeClr val="tx1"/>
                </a:solidFill>
                <a:latin typeface="Times New Roman" pitchFamily="18" charset="0"/>
              </a:defRPr>
            </a:lvl1pPr>
            <a:lvl2pPr marL="1028700" indent="-457200" algn="l">
              <a:tabLst>
                <a:tab pos="4521200" algn="r"/>
              </a:tabLst>
              <a:defRPr sz="2400">
                <a:solidFill>
                  <a:schemeClr val="tx1"/>
                </a:solidFill>
                <a:latin typeface="Times New Roman" pitchFamily="18" charset="0"/>
              </a:defRPr>
            </a:lvl2pPr>
            <a:lvl3pPr marL="1600200" indent="-457200" algn="l">
              <a:tabLst>
                <a:tab pos="4521200" algn="r"/>
              </a:tabLst>
              <a:defRPr sz="2400">
                <a:solidFill>
                  <a:schemeClr val="tx1"/>
                </a:solidFill>
                <a:latin typeface="Times New Roman" pitchFamily="18" charset="0"/>
              </a:defRPr>
            </a:lvl3pPr>
            <a:lvl4pPr marL="2171700" indent="-457200" algn="l">
              <a:tabLst>
                <a:tab pos="4521200" algn="r"/>
              </a:tabLst>
              <a:defRPr sz="2400">
                <a:solidFill>
                  <a:schemeClr val="tx1"/>
                </a:solidFill>
                <a:latin typeface="Times New Roman" pitchFamily="18" charset="0"/>
              </a:defRPr>
            </a:lvl4pPr>
            <a:lvl5pPr marL="2743200" indent="-457200" algn="l">
              <a:tabLst>
                <a:tab pos="45212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5212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5212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5212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5212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10,600</a:t>
            </a:r>
            <a:endParaRPr lang="en-US" altLang="en-US" sz="2200" dirty="0">
              <a:solidFill>
                <a:srgbClr val="800000"/>
              </a:solidFill>
              <a:latin typeface="Liberation Sans" panose="020B0604020202020204" pitchFamily="34" charset="0"/>
              <a:cs typeface="Arial" charset="0"/>
            </a:endParaRPr>
          </a:p>
        </p:txBody>
      </p:sp>
      <p:sp>
        <p:nvSpPr>
          <p:cNvPr id="673800" name="Text Box 8"/>
          <p:cNvSpPr txBox="1">
            <a:spLocks noChangeArrowheads="1"/>
          </p:cNvSpPr>
          <p:nvPr/>
        </p:nvSpPr>
        <p:spPr bwMode="auto">
          <a:xfrm>
            <a:off x="2057400" y="5058084"/>
            <a:ext cx="6172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algn="l">
              <a:tabLst>
                <a:tab pos="6691313" algn="r"/>
              </a:tabLst>
              <a:defRPr sz="2400">
                <a:solidFill>
                  <a:schemeClr val="tx1"/>
                </a:solidFill>
                <a:latin typeface="Times New Roman" pitchFamily="18" charset="0"/>
              </a:defRPr>
            </a:lvl1pPr>
            <a:lvl2pPr marL="1028700" indent="-457200" algn="l">
              <a:tabLst>
                <a:tab pos="6691313" algn="r"/>
              </a:tabLst>
              <a:defRPr sz="2400">
                <a:solidFill>
                  <a:schemeClr val="tx1"/>
                </a:solidFill>
                <a:latin typeface="Times New Roman" pitchFamily="18" charset="0"/>
              </a:defRPr>
            </a:lvl2pPr>
            <a:lvl3pPr marL="1600200" indent="-457200" algn="l">
              <a:tabLst>
                <a:tab pos="6691313" algn="r"/>
              </a:tabLst>
              <a:defRPr sz="2400">
                <a:solidFill>
                  <a:schemeClr val="tx1"/>
                </a:solidFill>
                <a:latin typeface="Times New Roman" pitchFamily="18" charset="0"/>
              </a:defRPr>
            </a:lvl3pPr>
            <a:lvl4pPr marL="2171700" indent="-457200" algn="l">
              <a:tabLst>
                <a:tab pos="6691313" algn="r"/>
              </a:tabLst>
              <a:defRPr sz="2400">
                <a:solidFill>
                  <a:schemeClr val="tx1"/>
                </a:solidFill>
                <a:latin typeface="Times New Roman" pitchFamily="18" charset="0"/>
              </a:defRPr>
            </a:lvl4pPr>
            <a:lvl5pPr marL="2743200" indent="-457200" algn="l">
              <a:tabLst>
                <a:tab pos="6691313"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691313"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691313"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691313"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691313" algn="r"/>
              </a:tabLst>
              <a:defRPr sz="2400">
                <a:solidFill>
                  <a:schemeClr val="tx1"/>
                </a:solidFill>
                <a:latin typeface="Times New Roman" pitchFamily="18" charset="0"/>
              </a:defRPr>
            </a:lvl9pPr>
          </a:lstStyle>
          <a:p>
            <a:pPr>
              <a:spcBef>
                <a:spcPct val="50000"/>
              </a:spcBef>
            </a:pPr>
            <a:r>
              <a:rPr lang="en-US" altLang="en-US" sz="2200" dirty="0" smtClean="0">
                <a:latin typeface="Liberation Sans" panose="020B0604020202020204" pitchFamily="34" charset="0"/>
                <a:cs typeface="Arial" charset="0"/>
              </a:rPr>
              <a:t>Sales Taxes Payable</a:t>
            </a:r>
            <a:r>
              <a:rPr lang="en-US" altLang="en-US" sz="2200" dirty="0">
                <a:latin typeface="Liberation Sans" panose="020B0604020202020204" pitchFamily="34" charset="0"/>
                <a:cs typeface="Arial" charset="0"/>
              </a:rPr>
              <a:t>	600</a:t>
            </a:r>
          </a:p>
        </p:txBody>
      </p:sp>
      <p:sp>
        <p:nvSpPr>
          <p:cNvPr id="673801" name="Text Box 9"/>
          <p:cNvSpPr txBox="1">
            <a:spLocks noChangeArrowheads="1"/>
          </p:cNvSpPr>
          <p:nvPr/>
        </p:nvSpPr>
        <p:spPr bwMode="auto">
          <a:xfrm>
            <a:off x="609600" y="1295400"/>
            <a:ext cx="807720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7900" indent="-457200" algn="l">
              <a:defRPr sz="2400">
                <a:solidFill>
                  <a:schemeClr val="tx1"/>
                </a:solidFill>
                <a:latin typeface="Times New Roman" pitchFamily="18" charset="0"/>
              </a:defRPr>
            </a:lvl2pPr>
            <a:lvl3pPr marL="1549400" indent="-457200" algn="l">
              <a:defRPr sz="2400">
                <a:solidFill>
                  <a:schemeClr val="tx1"/>
                </a:solidFill>
                <a:latin typeface="Times New Roman" pitchFamily="18" charset="0"/>
              </a:defRPr>
            </a:lvl3pPr>
            <a:lvl4pPr marL="2120900" indent="-457200" algn="l">
              <a:defRPr sz="2400">
                <a:solidFill>
                  <a:schemeClr val="tx1"/>
                </a:solidFill>
                <a:latin typeface="Times New Roman" pitchFamily="18" charset="0"/>
              </a:defRPr>
            </a:lvl4pPr>
            <a:lvl5pPr marL="2692400" indent="-457200" algn="l">
              <a:defRPr sz="2400">
                <a:solidFill>
                  <a:schemeClr val="tx1"/>
                </a:solidFill>
                <a:latin typeface="Times New Roman" pitchFamily="18" charset="0"/>
              </a:defRPr>
            </a:lvl5pPr>
            <a:lvl6pPr marL="3149600" indent="-457200" eaLnBrk="0" fontAlgn="base" hangingPunct="0">
              <a:spcBef>
                <a:spcPct val="0"/>
              </a:spcBef>
              <a:spcAft>
                <a:spcPct val="0"/>
              </a:spcAft>
              <a:defRPr sz="2400">
                <a:solidFill>
                  <a:schemeClr val="tx1"/>
                </a:solidFill>
                <a:latin typeface="Times New Roman" pitchFamily="18" charset="0"/>
              </a:defRPr>
            </a:lvl6pPr>
            <a:lvl7pPr marL="3606800" indent="-457200" eaLnBrk="0" fontAlgn="base" hangingPunct="0">
              <a:spcBef>
                <a:spcPct val="0"/>
              </a:spcBef>
              <a:spcAft>
                <a:spcPct val="0"/>
              </a:spcAft>
              <a:defRPr sz="2400">
                <a:solidFill>
                  <a:schemeClr val="tx1"/>
                </a:solidFill>
                <a:latin typeface="Times New Roman" pitchFamily="18" charset="0"/>
              </a:defRPr>
            </a:lvl7pPr>
            <a:lvl8pPr marL="4064000" indent="-457200" eaLnBrk="0" fontAlgn="base" hangingPunct="0">
              <a:spcBef>
                <a:spcPct val="0"/>
              </a:spcBef>
              <a:spcAft>
                <a:spcPct val="0"/>
              </a:spcAft>
              <a:defRPr sz="2400">
                <a:solidFill>
                  <a:schemeClr val="tx1"/>
                </a:solidFill>
                <a:latin typeface="Times New Roman" pitchFamily="18" charset="0"/>
              </a:defRPr>
            </a:lvl8pPr>
            <a:lvl9pPr marL="45212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dirty="0">
                <a:latin typeface="Liberation Sans" panose="020B0604020202020204" pitchFamily="34" charset="0"/>
              </a:rPr>
              <a:t>Sometimes companies do not ring up sales taxes separately on the cash register. </a:t>
            </a:r>
          </a:p>
        </p:txBody>
      </p:sp>
      <p:sp>
        <p:nvSpPr>
          <p:cNvPr id="673802" name="Rectangle 10"/>
          <p:cNvSpPr>
            <a:spLocks noChangeArrowheads="1"/>
          </p:cNvSpPr>
          <p:nvPr/>
        </p:nvSpPr>
        <p:spPr bwMode="auto">
          <a:xfrm>
            <a:off x="457200" y="5881688"/>
            <a:ext cx="4191000"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21200" algn="r"/>
              </a:tabLst>
              <a:defRPr sz="2400">
                <a:solidFill>
                  <a:schemeClr val="tx1"/>
                </a:solidFill>
                <a:latin typeface="Times New Roman" pitchFamily="18" charset="0"/>
              </a:defRPr>
            </a:lvl1pPr>
            <a:lvl2pPr marL="1028700" indent="-457200" algn="l">
              <a:tabLst>
                <a:tab pos="4521200" algn="r"/>
              </a:tabLst>
              <a:defRPr sz="2400">
                <a:solidFill>
                  <a:schemeClr val="tx1"/>
                </a:solidFill>
                <a:latin typeface="Times New Roman" pitchFamily="18" charset="0"/>
              </a:defRPr>
            </a:lvl2pPr>
            <a:lvl3pPr marL="1600200" indent="-457200" algn="l">
              <a:tabLst>
                <a:tab pos="4521200" algn="r"/>
              </a:tabLst>
              <a:defRPr sz="2400">
                <a:solidFill>
                  <a:schemeClr val="tx1"/>
                </a:solidFill>
                <a:latin typeface="Times New Roman" pitchFamily="18" charset="0"/>
              </a:defRPr>
            </a:lvl3pPr>
            <a:lvl4pPr marL="2171700" indent="-457200" algn="l">
              <a:tabLst>
                <a:tab pos="4521200" algn="r"/>
              </a:tabLst>
              <a:defRPr sz="2400">
                <a:solidFill>
                  <a:schemeClr val="tx1"/>
                </a:solidFill>
                <a:latin typeface="Times New Roman" pitchFamily="18" charset="0"/>
              </a:defRPr>
            </a:lvl4pPr>
            <a:lvl5pPr marL="2743200" indent="-457200" algn="l">
              <a:tabLst>
                <a:tab pos="45212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5212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5212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5212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521200" algn="r"/>
              </a:tabLst>
              <a:defRPr sz="2400">
                <a:solidFill>
                  <a:schemeClr val="tx1"/>
                </a:solidFill>
                <a:latin typeface="Times New Roman" pitchFamily="18" charset="0"/>
              </a:defRPr>
            </a:lvl9pPr>
          </a:lstStyle>
          <a:p>
            <a:r>
              <a:rPr lang="en-US" altLang="en-US" sz="1800" dirty="0">
                <a:solidFill>
                  <a:srgbClr val="800000"/>
                </a:solidFill>
                <a:latin typeface="Liberation Sans" panose="020B0604020202020204" pitchFamily="34" charset="0"/>
                <a:cs typeface="Arial" charset="0"/>
              </a:rPr>
              <a:t>*</a:t>
            </a:r>
            <a:r>
              <a:rPr lang="en-US" altLang="en-US" sz="1800" dirty="0">
                <a:latin typeface="Liberation Sans" panose="020B0604020202020204" pitchFamily="34" charset="0"/>
                <a:cs typeface="Arial" charset="0"/>
              </a:rPr>
              <a:t> </a:t>
            </a:r>
            <a:r>
              <a:rPr lang="en-US" altLang="en-US" sz="1800" dirty="0">
                <a:latin typeface="Liberation Sans" panose="020B0604020202020204"/>
              </a:rPr>
              <a:t>NT</a:t>
            </a:r>
            <a:r>
              <a:rPr lang="en-US" altLang="en-US" sz="1800" dirty="0" smtClean="0">
                <a:latin typeface="Liberation Sans" panose="020B0604020202020204" pitchFamily="34" charset="0"/>
                <a:cs typeface="Arial" charset="0"/>
              </a:rPr>
              <a:t>$10,600 ÷ </a:t>
            </a:r>
            <a:r>
              <a:rPr lang="en-US" altLang="en-US" sz="1800" dirty="0">
                <a:latin typeface="Liberation Sans" panose="020B0604020202020204" pitchFamily="34" charset="0"/>
                <a:cs typeface="Arial" charset="0"/>
              </a:rPr>
              <a:t>1.06</a:t>
            </a:r>
            <a:r>
              <a:rPr lang="en-US" altLang="en-US" sz="1800" dirty="0">
                <a:latin typeface="Liberation Sans" panose="020B0604020202020204" pitchFamily="34" charset="0"/>
              </a:rPr>
              <a:t> = </a:t>
            </a:r>
            <a:r>
              <a:rPr lang="en-US" altLang="en-US" sz="1800" dirty="0">
                <a:latin typeface="Liberation Sans" panose="020B0604020202020204"/>
              </a:rPr>
              <a:t>NT</a:t>
            </a:r>
            <a:r>
              <a:rPr lang="en-US" altLang="en-US" sz="1800" dirty="0" smtClean="0">
                <a:latin typeface="Liberation Sans" panose="020B0604020202020204" pitchFamily="34" charset="0"/>
              </a:rPr>
              <a:t>$10,000</a:t>
            </a:r>
            <a:endParaRPr lang="en-US" altLang="en-US" sz="1800" dirty="0">
              <a:latin typeface="Liberation Sans" panose="020B0604020202020204" pitchFamily="34" charset="0"/>
              <a:cs typeface="Arial" charset="0"/>
            </a:endParaRPr>
          </a:p>
        </p:txBody>
      </p:sp>
      <p:sp>
        <p:nvSpPr>
          <p:cNvPr id="673803" name="Rectangle 11"/>
          <p:cNvSpPr>
            <a:spLocks noChangeArrowheads="1"/>
          </p:cNvSpPr>
          <p:nvPr/>
        </p:nvSpPr>
        <p:spPr bwMode="auto">
          <a:xfrm>
            <a:off x="8153400" y="4574571"/>
            <a:ext cx="381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521200" algn="r"/>
              </a:tabLst>
              <a:defRPr sz="2400">
                <a:solidFill>
                  <a:schemeClr val="tx1"/>
                </a:solidFill>
                <a:latin typeface="Times New Roman" pitchFamily="18" charset="0"/>
              </a:defRPr>
            </a:lvl1pPr>
            <a:lvl2pPr marL="1028700" indent="-457200" algn="l">
              <a:tabLst>
                <a:tab pos="4521200" algn="r"/>
              </a:tabLst>
              <a:defRPr sz="2400">
                <a:solidFill>
                  <a:schemeClr val="tx1"/>
                </a:solidFill>
                <a:latin typeface="Times New Roman" pitchFamily="18" charset="0"/>
              </a:defRPr>
            </a:lvl2pPr>
            <a:lvl3pPr marL="1600200" indent="-457200" algn="l">
              <a:tabLst>
                <a:tab pos="4521200" algn="r"/>
              </a:tabLst>
              <a:defRPr sz="2400">
                <a:solidFill>
                  <a:schemeClr val="tx1"/>
                </a:solidFill>
                <a:latin typeface="Times New Roman" pitchFamily="18" charset="0"/>
              </a:defRPr>
            </a:lvl3pPr>
            <a:lvl4pPr marL="2171700" indent="-457200" algn="l">
              <a:tabLst>
                <a:tab pos="4521200" algn="r"/>
              </a:tabLst>
              <a:defRPr sz="2400">
                <a:solidFill>
                  <a:schemeClr val="tx1"/>
                </a:solidFill>
                <a:latin typeface="Times New Roman" pitchFamily="18" charset="0"/>
              </a:defRPr>
            </a:lvl4pPr>
            <a:lvl5pPr marL="2743200" indent="-457200" algn="l">
              <a:tabLst>
                <a:tab pos="45212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5212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5212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5212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521200" algn="r"/>
              </a:tabLst>
              <a:defRPr sz="2400">
                <a:solidFill>
                  <a:schemeClr val="tx1"/>
                </a:solidFill>
                <a:latin typeface="Times New Roman" pitchFamily="18" charset="0"/>
              </a:defRPr>
            </a:lvl9pPr>
          </a:lstStyle>
          <a:p>
            <a:r>
              <a:rPr lang="en-US" altLang="en-US" sz="2200" dirty="0">
                <a:solidFill>
                  <a:srgbClr val="800000"/>
                </a:solidFill>
                <a:latin typeface="Liberation Sans" panose="020B0604020202020204" pitchFamily="34" charset="0"/>
                <a:cs typeface="Arial" charset="0"/>
              </a:rPr>
              <a:t>*</a:t>
            </a:r>
            <a:r>
              <a:rPr lang="en-US" altLang="en-US" sz="2200" dirty="0">
                <a:latin typeface="Liberation Sans" panose="020B0604020202020204" pitchFamily="34" charset="0"/>
                <a:cs typeface="Arial" charset="0"/>
              </a:rPr>
              <a:t> </a:t>
            </a: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6"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Sales Taxes Payable</a:t>
            </a:r>
            <a:endParaRPr lang="en-US" altLang="en-US" sz="3200" b="1" dirty="0">
              <a:solidFill>
                <a:srgbClr val="CC0000"/>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3799"/>
                                        </p:tgtEl>
                                        <p:attrNameLst>
                                          <p:attrName>style.visibility</p:attrName>
                                        </p:attrNameLst>
                                      </p:cBhvr>
                                      <p:to>
                                        <p:strVal val="visible"/>
                                      </p:to>
                                    </p:set>
                                    <p:animEffect transition="in" filter="wipe(left)">
                                      <p:cBhvr>
                                        <p:cTn id="7" dur="500"/>
                                        <p:tgtEl>
                                          <p:spTgt spid="673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3798"/>
                                        </p:tgtEl>
                                        <p:attrNameLst>
                                          <p:attrName>style.visibility</p:attrName>
                                        </p:attrNameLst>
                                      </p:cBhvr>
                                      <p:to>
                                        <p:strVal val="visible"/>
                                      </p:to>
                                    </p:set>
                                    <p:animEffect transition="in" filter="wipe(left)">
                                      <p:cBhvr>
                                        <p:cTn id="12" dur="500"/>
                                        <p:tgtEl>
                                          <p:spTgt spid="67379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73803"/>
                                        </p:tgtEl>
                                        <p:attrNameLst>
                                          <p:attrName>style.visibility</p:attrName>
                                        </p:attrNameLst>
                                      </p:cBhvr>
                                      <p:to>
                                        <p:strVal val="visible"/>
                                      </p:to>
                                    </p:set>
                                    <p:animEffect transition="in" filter="wipe(left)">
                                      <p:cBhvr>
                                        <p:cTn id="16" dur="500"/>
                                        <p:tgtEl>
                                          <p:spTgt spid="673803"/>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73802"/>
                                        </p:tgtEl>
                                        <p:attrNameLst>
                                          <p:attrName>style.visibility</p:attrName>
                                        </p:attrNameLst>
                                      </p:cBhvr>
                                      <p:to>
                                        <p:strVal val="visible"/>
                                      </p:to>
                                    </p:set>
                                    <p:animEffect transition="in" filter="wipe(left)">
                                      <p:cBhvr>
                                        <p:cTn id="20" dur="500"/>
                                        <p:tgtEl>
                                          <p:spTgt spid="6738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3800"/>
                                        </p:tgtEl>
                                        <p:attrNameLst>
                                          <p:attrName>style.visibility</p:attrName>
                                        </p:attrNameLst>
                                      </p:cBhvr>
                                      <p:to>
                                        <p:strVal val="visible"/>
                                      </p:to>
                                    </p:set>
                                    <p:animEffect transition="in" filter="wipe(left)">
                                      <p:cBhvr>
                                        <p:cTn id="25" dur="500"/>
                                        <p:tgtEl>
                                          <p:spTgt spid="67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8" grpId="0" autoUpdateAnimBg="0"/>
      <p:bldP spid="673799" grpId="0" autoUpdateAnimBg="0"/>
      <p:bldP spid="673800" grpId="0" autoUpdateAnimBg="0"/>
      <p:bldP spid="673802" grpId="0"/>
      <p:bldP spid="6738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0" name="Rectangle 4"/>
          <p:cNvSpPr>
            <a:spLocks noChangeArrowheads="1"/>
          </p:cNvSpPr>
          <p:nvPr/>
        </p:nvSpPr>
        <p:spPr bwMode="auto">
          <a:xfrm>
            <a:off x="609600" y="1295400"/>
            <a:ext cx="8153400" cy="93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23888" indent="-388938"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pPr>
            <a:r>
              <a:rPr lang="en-US" altLang="en-US" sz="2300" b="1" dirty="0">
                <a:latin typeface="Liberation Sans" panose="020B0604020202020204" pitchFamily="34" charset="0"/>
              </a:rPr>
              <a:t>Revenues that are received before</a:t>
            </a:r>
            <a:r>
              <a:rPr lang="en-US" altLang="en-US" sz="2300" dirty="0">
                <a:latin typeface="Liberation Sans" panose="020B0604020202020204" pitchFamily="34" charset="0"/>
              </a:rPr>
              <a:t> </a:t>
            </a:r>
            <a:r>
              <a:rPr lang="en-US" altLang="en-US" sz="2300" dirty="0" smtClean="0">
                <a:latin typeface="Liberation Sans" panose="020B0604020202020204" pitchFamily="34" charset="0"/>
              </a:rPr>
              <a:t>goods are delivered or services are performed. </a:t>
            </a:r>
            <a:endParaRPr lang="en-US" altLang="en-US" sz="2300" dirty="0">
              <a:latin typeface="Liberation Sans" panose="020B0604020202020204" pitchFamily="34" charset="0"/>
            </a:endParaRPr>
          </a:p>
        </p:txBody>
      </p:sp>
      <p:sp>
        <p:nvSpPr>
          <p:cNvPr id="674826" name="Rectangle 10"/>
          <p:cNvSpPr>
            <a:spLocks noChangeArrowheads="1"/>
          </p:cNvSpPr>
          <p:nvPr/>
        </p:nvSpPr>
        <p:spPr bwMode="auto">
          <a:xfrm>
            <a:off x="609600" y="2313296"/>
            <a:ext cx="5181600" cy="407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FontTx/>
              <a:buAutoNum type="arabicPeriod"/>
            </a:pPr>
            <a:r>
              <a:rPr lang="en-US" altLang="en-US" sz="2200" dirty="0">
                <a:latin typeface="Liberation Sans" panose="020B0604020202020204" pitchFamily="34" charset="0"/>
              </a:rPr>
              <a:t>Company </a:t>
            </a:r>
            <a:r>
              <a:rPr lang="en-US" sz="2200" dirty="0" smtClean="0">
                <a:latin typeface="Liberation Sans" panose="020B0604020202020204" pitchFamily="34" charset="0"/>
              </a:rPr>
              <a:t>increases </a:t>
            </a:r>
            <a:r>
              <a:rPr lang="en-US" sz="2200" dirty="0">
                <a:latin typeface="Liberation Sans" panose="020B0604020202020204" pitchFamily="34" charset="0"/>
              </a:rPr>
              <a:t>(debits) Cash </a:t>
            </a:r>
            <a:r>
              <a:rPr lang="en-US" sz="2200" dirty="0" smtClean="0">
                <a:latin typeface="Liberation Sans" panose="020B0604020202020204" pitchFamily="34" charset="0"/>
              </a:rPr>
              <a:t>and increases </a:t>
            </a:r>
            <a:r>
              <a:rPr lang="en-US" sz="2200" dirty="0">
                <a:latin typeface="Liberation Sans" panose="020B0604020202020204" pitchFamily="34" charset="0"/>
              </a:rPr>
              <a:t>(credits) a current liability </a:t>
            </a:r>
            <a:r>
              <a:rPr lang="en-US" sz="2200" dirty="0" smtClean="0">
                <a:latin typeface="Liberation Sans" panose="020B0604020202020204" pitchFamily="34" charset="0"/>
              </a:rPr>
              <a:t>account, Unearned Revenue.</a:t>
            </a:r>
            <a:endParaRPr lang="en-US" altLang="en-US" sz="2200" dirty="0">
              <a:latin typeface="Liberation Sans" panose="020B0604020202020204" pitchFamily="34" charset="0"/>
            </a:endParaRPr>
          </a:p>
          <a:p>
            <a:pPr lvl="1">
              <a:lnSpc>
                <a:spcPct val="125000"/>
              </a:lnSpc>
              <a:spcBef>
                <a:spcPct val="50000"/>
              </a:spcBef>
              <a:buFontTx/>
              <a:buAutoNum type="arabicPeriod"/>
            </a:pPr>
            <a:r>
              <a:rPr lang="en-US" altLang="en-US" sz="2200" dirty="0" smtClean="0">
                <a:latin typeface="Liberation Sans" panose="020B0604020202020204" pitchFamily="34" charset="0"/>
              </a:rPr>
              <a:t>When </a:t>
            </a:r>
            <a:r>
              <a:rPr lang="en-US" sz="2200" dirty="0" smtClean="0">
                <a:latin typeface="Liberation Sans" panose="020B0604020202020204" pitchFamily="34" charset="0"/>
              </a:rPr>
              <a:t>the </a:t>
            </a:r>
            <a:r>
              <a:rPr lang="en-US" sz="2200" dirty="0">
                <a:latin typeface="Liberation Sans" panose="020B0604020202020204" pitchFamily="34" charset="0"/>
              </a:rPr>
              <a:t>company recognizes revenue, it decreases (debits) the </a:t>
            </a:r>
            <a:r>
              <a:rPr lang="en-US" sz="2200" dirty="0" smtClean="0">
                <a:latin typeface="Liberation Sans" panose="020B0604020202020204" pitchFamily="34" charset="0"/>
              </a:rPr>
              <a:t>unearned revenue </a:t>
            </a:r>
            <a:r>
              <a:rPr lang="en-US" sz="2200" dirty="0">
                <a:latin typeface="Liberation Sans" panose="020B0604020202020204" pitchFamily="34" charset="0"/>
              </a:rPr>
              <a:t>account and increases (credits) a revenue </a:t>
            </a:r>
            <a:r>
              <a:rPr lang="en-US" sz="2200" dirty="0" smtClean="0">
                <a:latin typeface="Liberation Sans" panose="020B0604020202020204" pitchFamily="34" charset="0"/>
              </a:rPr>
              <a:t>account.</a:t>
            </a:r>
            <a:endParaRPr lang="en-US" altLang="en-US" sz="2200" dirty="0">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Unearned Revenues</a:t>
            </a:r>
            <a:endParaRPr lang="en-US" altLang="en-US" sz="3200" b="1"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95600"/>
            <a:ext cx="2667000" cy="1809750"/>
          </a:xfrm>
          <a:prstGeom prst="rect">
            <a:avLst/>
          </a:prstGeom>
          <a:noFill/>
          <a:ln w="38100" cap="sq" algn="ctr">
            <a:solidFill>
              <a:schemeClr val="tx1"/>
            </a:solidFill>
            <a:miter lim="800000"/>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609600" y="1295400"/>
            <a:ext cx="8077200" cy="1635125"/>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pPr>
            <a:r>
              <a:rPr lang="en-US" altLang="en-US" sz="2200" b="1" dirty="0">
                <a:latin typeface="Liberation Sans" panose="020B0604020202020204"/>
              </a:rPr>
              <a:t>Illustration</a:t>
            </a:r>
            <a:r>
              <a:rPr lang="en-US" altLang="en-US" sz="2200" b="1" dirty="0" smtClean="0">
                <a:latin typeface="Liberation Sans" panose="020B0604020202020204"/>
              </a:rPr>
              <a:t>:</a:t>
            </a:r>
            <a:r>
              <a:rPr lang="en-US" altLang="en-US" sz="2200" dirty="0" smtClean="0">
                <a:latin typeface="Liberation Sans" panose="020B0604020202020204"/>
              </a:rPr>
              <a:t> </a:t>
            </a:r>
            <a:r>
              <a:rPr lang="en-US" altLang="en-US" sz="2200" b="1" dirty="0">
                <a:solidFill>
                  <a:srgbClr val="CC0000"/>
                </a:solidFill>
                <a:latin typeface="Liberation Sans" panose="020B0604020202020204"/>
              </a:rPr>
              <a:t>Busan IPark </a:t>
            </a:r>
            <a:r>
              <a:rPr lang="en-US" altLang="en-US" sz="2200" dirty="0">
                <a:latin typeface="Liberation Sans" panose="020B0604020202020204"/>
              </a:rPr>
              <a:t>(KOR) sells 10,000 season football tickets at W 50,000 each for its five-game home schedule. The club makes the following entry for the sale of season tickets (in thousands of W):</a:t>
            </a:r>
          </a:p>
        </p:txBody>
      </p:sp>
      <p:sp>
        <p:nvSpPr>
          <p:cNvPr id="436229" name="Text Box 5"/>
          <p:cNvSpPr txBox="1">
            <a:spLocks noChangeArrowheads="1"/>
          </p:cNvSpPr>
          <p:nvPr/>
        </p:nvSpPr>
        <p:spPr bwMode="auto">
          <a:xfrm>
            <a:off x="2133600" y="35353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Unearned </a:t>
            </a:r>
            <a:r>
              <a:rPr lang="en-US" altLang="en-US" sz="2200" dirty="0" smtClean="0">
                <a:latin typeface="Liberation Sans" panose="020B0604020202020204"/>
                <a:cs typeface="Arial" panose="020B0604020202020204" pitchFamily="34" charset="0"/>
              </a:rPr>
              <a:t>Ticket Revenue</a:t>
            </a:r>
            <a:r>
              <a:rPr lang="en-US" altLang="en-US" sz="2200" dirty="0">
                <a:latin typeface="Liberation Sans" panose="020B0604020202020204"/>
                <a:cs typeface="Arial" panose="020B0604020202020204" pitchFamily="34" charset="0"/>
              </a:rPr>
              <a:t>	500,000</a:t>
            </a:r>
          </a:p>
        </p:txBody>
      </p:sp>
      <p:sp>
        <p:nvSpPr>
          <p:cNvPr id="436230" name="Text Box 6"/>
          <p:cNvSpPr txBox="1">
            <a:spLocks noChangeArrowheads="1"/>
          </p:cNvSpPr>
          <p:nvPr/>
        </p:nvSpPr>
        <p:spPr bwMode="auto">
          <a:xfrm>
            <a:off x="2133600" y="31543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084763" algn="r"/>
              </a:tabLst>
              <a:defRPr sz="2400">
                <a:solidFill>
                  <a:schemeClr val="tx1"/>
                </a:solidFill>
                <a:latin typeface="Times New Roman" panose="02020603050405020304" pitchFamily="18" charset="0"/>
              </a:defRPr>
            </a:lvl1pPr>
            <a:lvl2pPr marL="742950" indent="-285750" algn="l">
              <a:tabLst>
                <a:tab pos="5084763" algn="r"/>
              </a:tabLst>
              <a:defRPr sz="2400">
                <a:solidFill>
                  <a:schemeClr val="tx1"/>
                </a:solidFill>
                <a:latin typeface="Times New Roman" panose="02020603050405020304" pitchFamily="18" charset="0"/>
              </a:defRPr>
            </a:lvl2pPr>
            <a:lvl3pPr marL="1143000" indent="-228600" algn="l">
              <a:tabLst>
                <a:tab pos="5084763" algn="r"/>
              </a:tabLst>
              <a:defRPr sz="2400">
                <a:solidFill>
                  <a:schemeClr val="tx1"/>
                </a:solidFill>
                <a:latin typeface="Times New Roman" panose="02020603050405020304" pitchFamily="18" charset="0"/>
              </a:defRPr>
            </a:lvl3pPr>
            <a:lvl4pPr marL="1600200" indent="-228600" algn="l">
              <a:tabLst>
                <a:tab pos="5084763" algn="r"/>
              </a:tabLst>
              <a:defRPr sz="2400">
                <a:solidFill>
                  <a:schemeClr val="tx1"/>
                </a:solidFill>
                <a:latin typeface="Times New Roman" panose="02020603050405020304" pitchFamily="18" charset="0"/>
              </a:defRPr>
            </a:lvl4pPr>
            <a:lvl5pPr marL="2057400" indent="-228600" algn="l">
              <a:tabLst>
                <a:tab pos="508476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Cash  	500,000</a:t>
            </a:r>
          </a:p>
        </p:txBody>
      </p:sp>
      <p:sp>
        <p:nvSpPr>
          <p:cNvPr id="1056774" name="Text Box 7"/>
          <p:cNvSpPr txBox="1">
            <a:spLocks noChangeArrowheads="1"/>
          </p:cNvSpPr>
          <p:nvPr/>
        </p:nvSpPr>
        <p:spPr bwMode="auto">
          <a:xfrm>
            <a:off x="609600" y="3154363"/>
            <a:ext cx="1219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Aug. 6</a:t>
            </a:r>
          </a:p>
        </p:txBody>
      </p:sp>
      <p:sp>
        <p:nvSpPr>
          <p:cNvPr id="436235" name="Text Box 11"/>
          <p:cNvSpPr txBox="1">
            <a:spLocks noChangeArrowheads="1"/>
          </p:cNvSpPr>
          <p:nvPr/>
        </p:nvSpPr>
        <p:spPr bwMode="auto">
          <a:xfrm>
            <a:off x="2133600" y="55927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Ticket </a:t>
            </a:r>
            <a:r>
              <a:rPr lang="en-US" altLang="en-US" sz="2200" dirty="0" smtClean="0">
                <a:latin typeface="Liberation Sans" panose="020B0604020202020204"/>
                <a:cs typeface="Arial" panose="020B0604020202020204" pitchFamily="34" charset="0"/>
              </a:rPr>
              <a:t>Revenue</a:t>
            </a:r>
            <a:r>
              <a:rPr lang="en-US" altLang="en-US" sz="2200" dirty="0">
                <a:latin typeface="Liberation Sans" panose="020B0604020202020204"/>
                <a:cs typeface="Arial" panose="020B0604020202020204" pitchFamily="34" charset="0"/>
              </a:rPr>
              <a:t>	100,000</a:t>
            </a:r>
          </a:p>
        </p:txBody>
      </p:sp>
      <p:sp>
        <p:nvSpPr>
          <p:cNvPr id="436236" name="Text Box 12"/>
          <p:cNvSpPr txBox="1">
            <a:spLocks noChangeArrowheads="1"/>
          </p:cNvSpPr>
          <p:nvPr/>
        </p:nvSpPr>
        <p:spPr bwMode="auto">
          <a:xfrm>
            <a:off x="2133600" y="5211763"/>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084763" algn="r"/>
              </a:tabLst>
              <a:defRPr sz="2400">
                <a:solidFill>
                  <a:schemeClr val="tx1"/>
                </a:solidFill>
                <a:latin typeface="Times New Roman" panose="02020603050405020304" pitchFamily="18" charset="0"/>
              </a:defRPr>
            </a:lvl1pPr>
            <a:lvl2pPr marL="742950" indent="-285750" algn="l">
              <a:tabLst>
                <a:tab pos="5084763" algn="r"/>
              </a:tabLst>
              <a:defRPr sz="2400">
                <a:solidFill>
                  <a:schemeClr val="tx1"/>
                </a:solidFill>
                <a:latin typeface="Times New Roman" panose="02020603050405020304" pitchFamily="18" charset="0"/>
              </a:defRPr>
            </a:lvl2pPr>
            <a:lvl3pPr marL="1143000" indent="-228600" algn="l">
              <a:tabLst>
                <a:tab pos="5084763" algn="r"/>
              </a:tabLst>
              <a:defRPr sz="2400">
                <a:solidFill>
                  <a:schemeClr val="tx1"/>
                </a:solidFill>
                <a:latin typeface="Times New Roman" panose="02020603050405020304" pitchFamily="18" charset="0"/>
              </a:defRPr>
            </a:lvl3pPr>
            <a:lvl4pPr marL="1600200" indent="-228600" algn="l">
              <a:tabLst>
                <a:tab pos="5084763" algn="r"/>
              </a:tabLst>
              <a:defRPr sz="2400">
                <a:solidFill>
                  <a:schemeClr val="tx1"/>
                </a:solidFill>
                <a:latin typeface="Times New Roman" panose="02020603050405020304" pitchFamily="18" charset="0"/>
              </a:defRPr>
            </a:lvl4pPr>
            <a:lvl5pPr marL="2057400" indent="-228600" algn="l">
              <a:tabLst>
                <a:tab pos="508476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08476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Unearned </a:t>
            </a:r>
            <a:r>
              <a:rPr lang="en-US" altLang="en-US" sz="2200" dirty="0" smtClean="0">
                <a:latin typeface="Liberation Sans" panose="020B0604020202020204"/>
                <a:cs typeface="Arial" panose="020B0604020202020204" pitchFamily="34" charset="0"/>
              </a:rPr>
              <a:t>Ticket Revenue </a:t>
            </a:r>
            <a:r>
              <a:rPr lang="en-US" altLang="en-US" sz="2200" dirty="0">
                <a:latin typeface="Liberation Sans" panose="020B0604020202020204"/>
                <a:cs typeface="Arial" panose="020B0604020202020204" pitchFamily="34" charset="0"/>
              </a:rPr>
              <a:t>	100,000</a:t>
            </a:r>
          </a:p>
        </p:txBody>
      </p:sp>
      <p:sp>
        <p:nvSpPr>
          <p:cNvPr id="1056777" name="Text Box 13"/>
          <p:cNvSpPr txBox="1">
            <a:spLocks noChangeArrowheads="1"/>
          </p:cNvSpPr>
          <p:nvPr/>
        </p:nvSpPr>
        <p:spPr bwMode="auto">
          <a:xfrm>
            <a:off x="609600" y="5211763"/>
            <a:ext cx="1447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Liberation Sans" panose="020B0604020202020204"/>
                <a:cs typeface="Arial" panose="020B0604020202020204" pitchFamily="34" charset="0"/>
              </a:rPr>
              <a:t>Sept. 7</a:t>
            </a:r>
            <a:endParaRPr lang="en-US" altLang="en-US" sz="2200" dirty="0">
              <a:solidFill>
                <a:srgbClr val="800000"/>
              </a:solidFill>
              <a:latin typeface="Liberation Sans" panose="020B0604020202020204"/>
              <a:cs typeface="Arial" panose="020B0604020202020204" pitchFamily="34" charset="0"/>
            </a:endParaRPr>
          </a:p>
        </p:txBody>
      </p:sp>
      <p:sp>
        <p:nvSpPr>
          <p:cNvPr id="2" name="Text Box 2"/>
          <p:cNvSpPr txBox="1">
            <a:spLocks noChangeArrowheads="1"/>
          </p:cNvSpPr>
          <p:nvPr/>
        </p:nvSpPr>
        <p:spPr bwMode="auto">
          <a:xfrm>
            <a:off x="609600" y="4195763"/>
            <a:ext cx="8077200" cy="863600"/>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pPr>
            <a:r>
              <a:rPr lang="en-US" altLang="en-US" sz="2200" dirty="0">
                <a:latin typeface="Liberation Sans" panose="020B0604020202020204"/>
              </a:rPr>
              <a:t>As each game is completed, Busan IPark records the revenue earned.</a:t>
            </a:r>
          </a:p>
        </p:txBody>
      </p:sp>
      <p:sp>
        <p:nvSpPr>
          <p:cNvPr id="1056781" name="Line 13"/>
          <p:cNvSpPr>
            <a:spLocks noChangeShapeType="1"/>
          </p:cNvSpPr>
          <p:nvPr/>
        </p:nvSpPr>
        <p:spPr bwMode="auto">
          <a:xfrm>
            <a:off x="1854200" y="1905000"/>
            <a:ext cx="304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56782" name="Line 14"/>
          <p:cNvSpPr>
            <a:spLocks noChangeShapeType="1"/>
          </p:cNvSpPr>
          <p:nvPr/>
        </p:nvSpPr>
        <p:spPr bwMode="auto">
          <a:xfrm>
            <a:off x="1854200" y="1965325"/>
            <a:ext cx="304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56783" name="Line 15"/>
          <p:cNvSpPr>
            <a:spLocks noChangeShapeType="1"/>
          </p:cNvSpPr>
          <p:nvPr/>
        </p:nvSpPr>
        <p:spPr bwMode="auto">
          <a:xfrm>
            <a:off x="2347913" y="2682875"/>
            <a:ext cx="304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056784" name="Line 16"/>
          <p:cNvSpPr>
            <a:spLocks noChangeShapeType="1"/>
          </p:cNvSpPr>
          <p:nvPr/>
        </p:nvSpPr>
        <p:spPr bwMode="auto">
          <a:xfrm>
            <a:off x="2347913" y="2743200"/>
            <a:ext cx="304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a:endParaRPr>
          </a:p>
        </p:txBody>
      </p:sp>
      <p:sp>
        <p:nvSpPr>
          <p:cNvPr id="1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Unearned Revenues</a:t>
            </a:r>
            <a:endParaRPr lang="en-US" altLang="en-US" sz="3200" b="1" dirty="0">
              <a:solidFill>
                <a:srgbClr val="CC0000"/>
              </a:solidFill>
              <a:latin typeface="Liberation Sans" panose="020B0604020202020204"/>
            </a:endParaRPr>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Tree>
    <p:extLst>
      <p:ext uri="{BB962C8B-B14F-4D97-AF65-F5344CB8AC3E}">
        <p14:creationId xmlns:p14="http://schemas.microsoft.com/office/powerpoint/2010/main" val="3516781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6230"/>
                                        </p:tgtEl>
                                        <p:attrNameLst>
                                          <p:attrName>style.visibility</p:attrName>
                                        </p:attrNameLst>
                                      </p:cBhvr>
                                      <p:to>
                                        <p:strVal val="visible"/>
                                      </p:to>
                                    </p:set>
                                    <p:animEffect transition="in" filter="wipe(left)">
                                      <p:cBhvr>
                                        <p:cTn id="7" dur="500"/>
                                        <p:tgtEl>
                                          <p:spTgt spid="436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6229"/>
                                        </p:tgtEl>
                                        <p:attrNameLst>
                                          <p:attrName>style.visibility</p:attrName>
                                        </p:attrNameLst>
                                      </p:cBhvr>
                                      <p:to>
                                        <p:strVal val="visible"/>
                                      </p:to>
                                    </p:set>
                                    <p:animEffect transition="in" filter="wipe(left)">
                                      <p:cBhvr>
                                        <p:cTn id="12" dur="500"/>
                                        <p:tgtEl>
                                          <p:spTgt spid="4362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6236"/>
                                        </p:tgtEl>
                                        <p:attrNameLst>
                                          <p:attrName>style.visibility</p:attrName>
                                        </p:attrNameLst>
                                      </p:cBhvr>
                                      <p:to>
                                        <p:strVal val="visible"/>
                                      </p:to>
                                    </p:set>
                                    <p:animEffect transition="in" filter="wipe(left)">
                                      <p:cBhvr>
                                        <p:cTn id="17" dur="500"/>
                                        <p:tgtEl>
                                          <p:spTgt spid="4362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6235"/>
                                        </p:tgtEl>
                                        <p:attrNameLst>
                                          <p:attrName>style.visibility</p:attrName>
                                        </p:attrNameLst>
                                      </p:cBhvr>
                                      <p:to>
                                        <p:strVal val="visible"/>
                                      </p:to>
                                    </p:set>
                                    <p:animEffect transition="in" filter="wipe(left)">
                                      <p:cBhvr>
                                        <p:cTn id="22" dur="500"/>
                                        <p:tgtEl>
                                          <p:spTgt spid="436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9" grpId="0" autoUpdateAnimBg="0"/>
      <p:bldP spid="436230" grpId="0" autoUpdateAnimBg="0"/>
      <p:bldP spid="436235" grpId="0" autoUpdateAnimBg="0"/>
      <p:bldP spid="4362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20" name="Rectangle 8"/>
          <p:cNvSpPr>
            <a:spLocks noChangeArrowheads="1"/>
          </p:cNvSpPr>
          <p:nvPr/>
        </p:nvSpPr>
        <p:spPr bwMode="auto">
          <a:xfrm>
            <a:off x="381000" y="2868304"/>
            <a:ext cx="84582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indent="-342900" algn="l">
              <a:defRPr sz="2400">
                <a:solidFill>
                  <a:schemeClr val="tx1"/>
                </a:solidFill>
                <a:latin typeface="Times New Roman" pitchFamily="18" charset="0"/>
              </a:defRPr>
            </a:lvl2pPr>
            <a:lvl3pPr marL="1549400" indent="-457200" algn="l">
              <a:defRPr sz="2400">
                <a:solidFill>
                  <a:schemeClr val="tx1"/>
                </a:solidFill>
                <a:latin typeface="Times New Roman" pitchFamily="18" charset="0"/>
              </a:defRPr>
            </a:lvl3pPr>
            <a:lvl4pPr marL="2120900" indent="-457200" algn="l">
              <a:defRPr sz="2400">
                <a:solidFill>
                  <a:schemeClr val="tx1"/>
                </a:solidFill>
                <a:latin typeface="Times New Roman" pitchFamily="18" charset="0"/>
              </a:defRPr>
            </a:lvl4pPr>
            <a:lvl5pPr marL="2692400" indent="-457200" algn="l">
              <a:defRPr sz="2400">
                <a:solidFill>
                  <a:schemeClr val="tx1"/>
                </a:solidFill>
                <a:latin typeface="Times New Roman" pitchFamily="18" charset="0"/>
              </a:defRPr>
            </a:lvl5pPr>
            <a:lvl6pPr marL="3149600" indent="-457200" eaLnBrk="0" fontAlgn="base" hangingPunct="0">
              <a:spcBef>
                <a:spcPct val="0"/>
              </a:spcBef>
              <a:spcAft>
                <a:spcPct val="0"/>
              </a:spcAft>
              <a:defRPr sz="2400">
                <a:solidFill>
                  <a:schemeClr val="tx1"/>
                </a:solidFill>
                <a:latin typeface="Times New Roman" pitchFamily="18" charset="0"/>
              </a:defRPr>
            </a:lvl6pPr>
            <a:lvl7pPr marL="3606800" indent="-457200" eaLnBrk="0" fontAlgn="base" hangingPunct="0">
              <a:spcBef>
                <a:spcPct val="0"/>
              </a:spcBef>
              <a:spcAft>
                <a:spcPct val="0"/>
              </a:spcAft>
              <a:defRPr sz="2400">
                <a:solidFill>
                  <a:schemeClr val="tx1"/>
                </a:solidFill>
                <a:latin typeface="Times New Roman" pitchFamily="18" charset="0"/>
              </a:defRPr>
            </a:lvl7pPr>
            <a:lvl8pPr marL="4064000" indent="-457200" eaLnBrk="0" fontAlgn="base" hangingPunct="0">
              <a:spcBef>
                <a:spcPct val="0"/>
              </a:spcBef>
              <a:spcAft>
                <a:spcPct val="0"/>
              </a:spcAft>
              <a:defRPr sz="2400">
                <a:solidFill>
                  <a:schemeClr val="tx1"/>
                </a:solidFill>
                <a:latin typeface="Times New Roman" pitchFamily="18" charset="0"/>
              </a:defRPr>
            </a:lvl8pPr>
            <a:lvl9pPr marL="452120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Wendy </a:t>
            </a:r>
            <a:r>
              <a:rPr lang="en-US" altLang="en-US" sz="2100" dirty="0">
                <a:latin typeface="Liberation Sans" panose="020B0604020202020204" pitchFamily="34" charset="0"/>
              </a:rPr>
              <a:t>Construction issues a five-year, interest-bearing </a:t>
            </a:r>
            <a:r>
              <a:rPr lang="en-US" altLang="en-US" sz="2100" dirty="0" smtClean="0">
                <a:latin typeface="Liberation Sans" panose="020B0604020202020204" pitchFamily="34" charset="0"/>
              </a:rPr>
              <a:t>€25,000 </a:t>
            </a:r>
            <a:r>
              <a:rPr lang="en-US" altLang="en-US" sz="2100" dirty="0">
                <a:latin typeface="Liberation Sans" panose="020B0604020202020204" pitchFamily="34" charset="0"/>
              </a:rPr>
              <a:t>note 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This note specifies that each January 1, starting January 1, </a:t>
            </a:r>
            <a:r>
              <a:rPr lang="en-US" altLang="en-US" sz="2100" dirty="0" smtClean="0">
                <a:latin typeface="Liberation Sans" panose="020B0604020202020204" pitchFamily="34" charset="0"/>
              </a:rPr>
              <a:t>2018, </a:t>
            </a:r>
            <a:r>
              <a:rPr lang="en-US" altLang="en-US" sz="2100" dirty="0">
                <a:latin typeface="Liberation Sans" panose="020B0604020202020204" pitchFamily="34" charset="0"/>
              </a:rPr>
              <a:t>Wendy should pay </a:t>
            </a:r>
            <a:r>
              <a:rPr lang="en-US" altLang="en-US" sz="2100" dirty="0" smtClean="0">
                <a:latin typeface="Liberation Sans" panose="020B0604020202020204" pitchFamily="34" charset="0"/>
              </a:rPr>
              <a:t>€5,000 </a:t>
            </a:r>
            <a:r>
              <a:rPr lang="en-US" altLang="en-US" sz="2100" dirty="0">
                <a:latin typeface="Liberation Sans" panose="020B0604020202020204" pitchFamily="34" charset="0"/>
              </a:rPr>
              <a:t>of the note. When the company prepares financial statements on December 31, </a:t>
            </a:r>
            <a:r>
              <a:rPr lang="en-US" altLang="en-US" sz="2100" dirty="0" smtClean="0">
                <a:latin typeface="Liberation Sans" panose="020B0604020202020204" pitchFamily="34" charset="0"/>
              </a:rPr>
              <a:t>2017, </a:t>
            </a:r>
            <a:endParaRPr lang="en-US" altLang="en-US" sz="2100" dirty="0">
              <a:latin typeface="Liberation Sans" panose="020B0604020202020204" pitchFamily="34" charset="0"/>
            </a:endParaRPr>
          </a:p>
          <a:p>
            <a:pPr marL="342900" lvl="1">
              <a:lnSpc>
                <a:spcPct val="120000"/>
              </a:lnSpc>
              <a:spcBef>
                <a:spcPct val="20000"/>
              </a:spcBef>
              <a:buFontTx/>
              <a:buAutoNum type="arabicPeriod"/>
            </a:pPr>
            <a:r>
              <a:rPr lang="en-US" altLang="en-US" sz="2100" dirty="0">
                <a:latin typeface="Liberation Sans" panose="020B0604020202020204" pitchFamily="34" charset="0"/>
              </a:rPr>
              <a:t>What amount should be reported as a current liability? </a:t>
            </a:r>
            <a:r>
              <a:rPr lang="en-US" altLang="en-US" sz="2100" dirty="0" smtClean="0">
                <a:latin typeface="Liberation Sans" panose="020B0604020202020204" pitchFamily="34" charset="0"/>
              </a:rPr>
              <a:t>__________</a:t>
            </a:r>
            <a:endParaRPr lang="en-US" altLang="en-US" sz="2100" dirty="0">
              <a:latin typeface="Liberation Sans" panose="020B0604020202020204" pitchFamily="34" charset="0"/>
            </a:endParaRPr>
          </a:p>
          <a:p>
            <a:pPr marL="342900" lvl="1">
              <a:lnSpc>
                <a:spcPct val="120000"/>
              </a:lnSpc>
              <a:spcBef>
                <a:spcPct val="20000"/>
              </a:spcBef>
              <a:buFontTx/>
              <a:buAutoNum type="arabicPeriod"/>
            </a:pPr>
            <a:r>
              <a:rPr lang="en-US" altLang="en-US" sz="2100" dirty="0">
                <a:latin typeface="Liberation Sans" panose="020B0604020202020204" pitchFamily="34" charset="0"/>
              </a:rPr>
              <a:t>What amount should be reported as a long-term liability? </a:t>
            </a:r>
            <a:r>
              <a:rPr lang="en-US" altLang="en-US" sz="2100" dirty="0" smtClean="0">
                <a:latin typeface="Liberation Sans" panose="020B0604020202020204" pitchFamily="34" charset="0"/>
              </a:rPr>
              <a:t>________</a:t>
            </a:r>
            <a:endParaRPr lang="en-US" altLang="en-US" sz="2100" dirty="0">
              <a:latin typeface="Liberation Sans" panose="020B0604020202020204" pitchFamily="34" charset="0"/>
            </a:endParaRPr>
          </a:p>
        </p:txBody>
      </p:sp>
      <p:sp>
        <p:nvSpPr>
          <p:cNvPr id="678915" name="Text Box 3"/>
          <p:cNvSpPr txBox="1">
            <a:spLocks noChangeArrowheads="1"/>
          </p:cNvSpPr>
          <p:nvPr/>
        </p:nvSpPr>
        <p:spPr bwMode="auto">
          <a:xfrm>
            <a:off x="609600" y="1295400"/>
            <a:ext cx="7696200" cy="1443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0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Portion of long-term debt that comes due in the current year.</a:t>
            </a:r>
          </a:p>
          <a:p>
            <a:pPr lvl="1">
              <a:lnSpc>
                <a:spcPct val="120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No adjusting entry required.</a:t>
            </a:r>
          </a:p>
        </p:txBody>
      </p:sp>
      <p:sp>
        <p:nvSpPr>
          <p:cNvPr id="678921" name="Text Box 9"/>
          <p:cNvSpPr txBox="1">
            <a:spLocks noChangeArrowheads="1"/>
          </p:cNvSpPr>
          <p:nvPr/>
        </p:nvSpPr>
        <p:spPr bwMode="auto">
          <a:xfrm>
            <a:off x="7350456" y="4860925"/>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smtClean="0">
                <a:solidFill>
                  <a:srgbClr val="CC0000"/>
                </a:solidFill>
                <a:latin typeface="Liberation Sans" panose="020B0604020202020204" pitchFamily="34" charset="0"/>
              </a:rPr>
              <a:t>€5,000</a:t>
            </a:r>
            <a:endParaRPr lang="en-US" altLang="en-US" sz="2000" b="1" dirty="0">
              <a:solidFill>
                <a:srgbClr val="CC0000"/>
              </a:solidFill>
              <a:latin typeface="Liberation Sans" panose="020B0604020202020204" pitchFamily="34" charset="0"/>
            </a:endParaRPr>
          </a:p>
        </p:txBody>
      </p:sp>
      <p:sp>
        <p:nvSpPr>
          <p:cNvPr id="678922" name="Text Box 10"/>
          <p:cNvSpPr txBox="1">
            <a:spLocks noChangeArrowheads="1"/>
          </p:cNvSpPr>
          <p:nvPr/>
        </p:nvSpPr>
        <p:spPr bwMode="auto">
          <a:xfrm>
            <a:off x="7517124" y="5304477"/>
            <a:ext cx="117763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000" b="1" dirty="0" smtClean="0">
                <a:solidFill>
                  <a:srgbClr val="CC0000"/>
                </a:solidFill>
                <a:latin typeface="Liberation Sans" panose="020B0604020202020204" pitchFamily="34" charset="0"/>
              </a:rPr>
              <a:t>€20,000</a:t>
            </a:r>
            <a:endParaRPr lang="en-US" altLang="en-US" sz="2000" b="1" dirty="0">
              <a:solidFill>
                <a:srgbClr val="CC0000"/>
              </a:solidFill>
              <a:latin typeface="Liberation Sans" panose="020B0604020202020204" pitchFamily="34" charset="0"/>
            </a:endParaRPr>
          </a:p>
        </p:txBody>
      </p:sp>
      <p:sp>
        <p:nvSpPr>
          <p:cNvPr id="11"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Current Maturities of Long-term Debt</a:t>
            </a:r>
            <a:endParaRPr lang="en-US" altLang="en-US" sz="3200" b="1" dirty="0">
              <a:solidFill>
                <a:srgbClr val="CC0000"/>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8921"/>
                                        </p:tgtEl>
                                        <p:attrNameLst>
                                          <p:attrName>style.visibility</p:attrName>
                                        </p:attrNameLst>
                                      </p:cBhvr>
                                      <p:to>
                                        <p:strVal val="visible"/>
                                      </p:to>
                                    </p:set>
                                    <p:animEffect transition="in" filter="fade">
                                      <p:cBhvr>
                                        <p:cTn id="7" dur="500"/>
                                        <p:tgtEl>
                                          <p:spTgt spid="6789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8922"/>
                                        </p:tgtEl>
                                        <p:attrNameLst>
                                          <p:attrName>style.visibility</p:attrName>
                                        </p:attrNameLst>
                                      </p:cBhvr>
                                      <p:to>
                                        <p:strVal val="visible"/>
                                      </p:to>
                                    </p:set>
                                    <p:animEffect transition="in" filter="fade">
                                      <p:cBhvr>
                                        <p:cTn id="12" dur="500"/>
                                        <p:tgtEl>
                                          <p:spTgt spid="67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21" grpId="0"/>
      <p:bldP spid="6789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94893"/>
            <a:ext cx="8300112" cy="4796698"/>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100" dirty="0" smtClean="0">
                <a:solidFill>
                  <a:schemeClr val="bg2"/>
                </a:solidFill>
                <a:latin typeface="Liberation Sans" panose="020B0604020202020204" pitchFamily="34" charset="0"/>
              </a:rPr>
              <a:t>You </a:t>
            </a:r>
            <a:r>
              <a:rPr lang="en-US" sz="2100" dirty="0">
                <a:solidFill>
                  <a:schemeClr val="bg2"/>
                </a:solidFill>
                <a:latin typeface="Liberation Sans" panose="020B0604020202020204" pitchFamily="34" charset="0"/>
              </a:rPr>
              <a:t>and several classmates are studying for the next accounting examination. They </a:t>
            </a:r>
            <a:r>
              <a:rPr lang="en-US" sz="2100" dirty="0" smtClean="0">
                <a:solidFill>
                  <a:schemeClr val="bg2"/>
                </a:solidFill>
                <a:latin typeface="Liberation Sans" panose="020B0604020202020204" pitchFamily="34" charset="0"/>
              </a:rPr>
              <a:t>ask you </a:t>
            </a:r>
            <a:r>
              <a:rPr lang="en-US" sz="2100" dirty="0">
                <a:solidFill>
                  <a:schemeClr val="bg2"/>
                </a:solidFill>
                <a:latin typeface="Liberation Sans" panose="020B0604020202020204" pitchFamily="34" charset="0"/>
              </a:rPr>
              <a:t>to answer the following </a:t>
            </a:r>
            <a:r>
              <a:rPr lang="en-US" sz="2100" dirty="0" smtClean="0">
                <a:solidFill>
                  <a:schemeClr val="bg2"/>
                </a:solidFill>
                <a:latin typeface="Liberation Sans" panose="020B0604020202020204" pitchFamily="34" charset="0"/>
              </a:rPr>
              <a:t>questions.</a:t>
            </a:r>
          </a:p>
          <a:p>
            <a:pPr marL="457200" indent="-457200" algn="l">
              <a:lnSpc>
                <a:spcPct val="115000"/>
              </a:lnSpc>
              <a:spcBef>
                <a:spcPct val="20000"/>
              </a:spcBef>
              <a:buAutoNum type="arabicPeriod"/>
            </a:pPr>
            <a:r>
              <a:rPr lang="en-US" sz="2100" dirty="0" smtClean="0">
                <a:solidFill>
                  <a:schemeClr val="bg2"/>
                </a:solidFill>
                <a:latin typeface="Liberation Sans" panose="020B0604020202020204" pitchFamily="34" charset="0"/>
              </a:rPr>
              <a:t>If </a:t>
            </a:r>
            <a:r>
              <a:rPr lang="en-US" sz="2100" dirty="0">
                <a:solidFill>
                  <a:schemeClr val="bg2"/>
                </a:solidFill>
                <a:latin typeface="Liberation Sans" panose="020B0604020202020204" pitchFamily="34" charset="0"/>
              </a:rPr>
              <a:t>cash is borrowed on a $50,000, 6-month, 12% note on September 1, how much </a:t>
            </a:r>
            <a:r>
              <a:rPr lang="en-US" sz="2100" dirty="0" smtClean="0">
                <a:solidFill>
                  <a:schemeClr val="bg2"/>
                </a:solidFill>
                <a:latin typeface="Liberation Sans" panose="020B0604020202020204" pitchFamily="34" charset="0"/>
              </a:rPr>
              <a:t>interest expense </a:t>
            </a:r>
            <a:r>
              <a:rPr lang="en-US" sz="2100" dirty="0">
                <a:solidFill>
                  <a:schemeClr val="bg2"/>
                </a:solidFill>
                <a:latin typeface="Liberation Sans" panose="020B0604020202020204" pitchFamily="34" charset="0"/>
              </a:rPr>
              <a:t>would be incurred by December </a:t>
            </a:r>
            <a:r>
              <a:rPr lang="en-US" sz="2100" dirty="0" smtClean="0">
                <a:solidFill>
                  <a:schemeClr val="bg2"/>
                </a:solidFill>
                <a:latin typeface="Liberation Sans" panose="020B0604020202020204" pitchFamily="34" charset="0"/>
              </a:rPr>
              <a:t>31?</a:t>
            </a:r>
          </a:p>
          <a:p>
            <a:pPr marL="457200" indent="-457200" algn="l">
              <a:lnSpc>
                <a:spcPct val="115000"/>
              </a:lnSpc>
              <a:spcBef>
                <a:spcPts val="2400"/>
              </a:spcBef>
              <a:buAutoNum type="arabicPeriod"/>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cash register total including sales taxes is $23,320, and the sales tax rate is 6%. </a:t>
            </a:r>
            <a:r>
              <a:rPr lang="en-US" sz="2100" dirty="0" smtClean="0">
                <a:solidFill>
                  <a:schemeClr val="bg2"/>
                </a:solidFill>
                <a:latin typeface="Liberation Sans" panose="020B0604020202020204" pitchFamily="34" charset="0"/>
              </a:rPr>
              <a:t>What is </a:t>
            </a:r>
            <a:r>
              <a:rPr lang="en-US" sz="2100" dirty="0">
                <a:solidFill>
                  <a:schemeClr val="bg2"/>
                </a:solidFill>
                <a:latin typeface="Liberation Sans" panose="020B0604020202020204" pitchFamily="34" charset="0"/>
              </a:rPr>
              <a:t>the sales taxes </a:t>
            </a:r>
            <a:r>
              <a:rPr lang="en-US" sz="2100" dirty="0" smtClean="0">
                <a:solidFill>
                  <a:schemeClr val="bg2"/>
                </a:solidFill>
                <a:latin typeface="Liberation Sans" panose="020B0604020202020204" pitchFamily="34" charset="0"/>
              </a:rPr>
              <a:t>payable?</a:t>
            </a:r>
          </a:p>
          <a:p>
            <a:pPr marL="457200" indent="-457200" algn="l">
              <a:lnSpc>
                <a:spcPct val="115000"/>
              </a:lnSpc>
              <a:spcBef>
                <a:spcPts val="4800"/>
              </a:spcBef>
              <a:buAutoNum type="arabicPeriod"/>
            </a:pPr>
            <a:r>
              <a:rPr lang="en-US" sz="2100" dirty="0" smtClean="0">
                <a:solidFill>
                  <a:schemeClr val="bg2"/>
                </a:solidFill>
                <a:latin typeface="Liberation Sans" panose="020B0604020202020204" pitchFamily="34" charset="0"/>
              </a:rPr>
              <a:t>If </a:t>
            </a:r>
            <a:r>
              <a:rPr lang="en-US" sz="2100" dirty="0">
                <a:solidFill>
                  <a:schemeClr val="bg2"/>
                </a:solidFill>
                <a:latin typeface="Liberation Sans" panose="020B0604020202020204" pitchFamily="34" charset="0"/>
              </a:rPr>
              <a:t>$15,000 is collected in advance on November 1 for 3 months’ rent, what amount </a:t>
            </a:r>
            <a:r>
              <a:rPr lang="en-US" sz="2100" dirty="0" smtClean="0">
                <a:solidFill>
                  <a:schemeClr val="bg2"/>
                </a:solidFill>
                <a:latin typeface="Liberation Sans" panose="020B0604020202020204" pitchFamily="34" charset="0"/>
              </a:rPr>
              <a:t>of rent </a:t>
            </a:r>
            <a:r>
              <a:rPr lang="en-US" sz="2100" dirty="0">
                <a:solidFill>
                  <a:schemeClr val="bg2"/>
                </a:solidFill>
                <a:latin typeface="Liberation Sans" panose="020B0604020202020204" pitchFamily="34" charset="0"/>
              </a:rPr>
              <a:t>revenue should be recognized by December 31?</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 name="Rectangle 1"/>
          <p:cNvSpPr/>
          <p:nvPr/>
        </p:nvSpPr>
        <p:spPr>
          <a:xfrm>
            <a:off x="3183057" y="2965847"/>
            <a:ext cx="3958135" cy="46397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15000"/>
              </a:lnSpc>
              <a:spcBef>
                <a:spcPct val="20000"/>
              </a:spcBef>
              <a:tabLst>
                <a:tab pos="342900" algn="l"/>
                <a:tab pos="1943100" algn="l"/>
              </a:tabLst>
            </a:pPr>
            <a:r>
              <a:rPr lang="en-US" sz="2100" b="1" dirty="0">
                <a:solidFill>
                  <a:schemeClr val="bg2"/>
                </a:solidFill>
                <a:latin typeface="Liberation Sans" panose="020B0604020202020204" pitchFamily="34" charset="0"/>
              </a:rPr>
              <a:t>$50,000 × 12% × 4/12 = </a:t>
            </a:r>
            <a:r>
              <a:rPr lang="en-US" sz="2100" b="1" dirty="0">
                <a:solidFill>
                  <a:srgbClr val="CC0000"/>
                </a:solidFill>
                <a:latin typeface="Liberation Sans" panose="020B0604020202020204" pitchFamily="34" charset="0"/>
              </a:rPr>
              <a:t>$2,000</a:t>
            </a:r>
          </a:p>
        </p:txBody>
      </p:sp>
      <p:sp>
        <p:nvSpPr>
          <p:cNvPr id="4" name="Rectangle 3"/>
          <p:cNvSpPr/>
          <p:nvPr/>
        </p:nvSpPr>
        <p:spPr>
          <a:xfrm>
            <a:off x="1163782" y="4317354"/>
            <a:ext cx="7065818"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15000"/>
              </a:lnSpc>
              <a:spcBef>
                <a:spcPct val="20000"/>
              </a:spcBef>
              <a:tabLst>
                <a:tab pos="342900" algn="l"/>
                <a:tab pos="1943100" algn="l"/>
              </a:tabLst>
            </a:pPr>
            <a:r>
              <a:rPr lang="en-US" sz="2100" b="1" dirty="0">
                <a:solidFill>
                  <a:schemeClr val="bg2"/>
                </a:solidFill>
                <a:latin typeface="Liberation Sans" panose="020B0604020202020204" pitchFamily="34" charset="0"/>
              </a:rPr>
              <a:t>$23,320 ÷ 1.06 = $22,000; $23,320 − $22,000 = </a:t>
            </a:r>
            <a:r>
              <a:rPr lang="en-US" sz="2100" b="1" dirty="0">
                <a:solidFill>
                  <a:srgbClr val="CC0000"/>
                </a:solidFill>
                <a:latin typeface="Liberation Sans" panose="020B0604020202020204" pitchFamily="34" charset="0"/>
              </a:rPr>
              <a:t>$1,320</a:t>
            </a:r>
          </a:p>
        </p:txBody>
      </p:sp>
      <p:sp>
        <p:nvSpPr>
          <p:cNvPr id="5" name="Rectangle 4"/>
          <p:cNvSpPr/>
          <p:nvPr/>
        </p:nvSpPr>
        <p:spPr>
          <a:xfrm>
            <a:off x="3363647" y="5739838"/>
            <a:ext cx="3113353"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15000"/>
              </a:lnSpc>
              <a:spcBef>
                <a:spcPct val="20000"/>
              </a:spcBef>
              <a:tabLst>
                <a:tab pos="342900" algn="l"/>
                <a:tab pos="1943100" algn="l"/>
              </a:tabLst>
            </a:pPr>
            <a:r>
              <a:rPr lang="en-US" sz="2100" b="1" dirty="0">
                <a:solidFill>
                  <a:schemeClr val="bg2"/>
                </a:solidFill>
                <a:latin typeface="Liberation Sans" panose="020B0604020202020204" pitchFamily="34" charset="0"/>
              </a:rPr>
              <a:t>$15,000 × 2/3 = </a:t>
            </a:r>
            <a:r>
              <a:rPr lang="en-US" sz="2100" b="1" dirty="0">
                <a:solidFill>
                  <a:srgbClr val="CC0000"/>
                </a:solidFill>
                <a:latin typeface="Liberation Sans" panose="020B0604020202020204" pitchFamily="34" charset="0"/>
              </a:rPr>
              <a:t>$10,000</a:t>
            </a:r>
          </a:p>
        </p:txBody>
      </p:sp>
      <p:sp>
        <p:nvSpPr>
          <p:cNvPr id="13" name="TextBox 1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4" name="TextBox 1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997344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ChangeArrowheads="1"/>
          </p:cNvSpPr>
          <p:nvPr/>
        </p:nvSpPr>
        <p:spPr bwMode="auto">
          <a:xfrm>
            <a:off x="609600" y="1905000"/>
            <a:ext cx="7772400" cy="22929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Current liabilities are presented after non-current liabilities on the statement of financial position.</a:t>
            </a:r>
          </a:p>
          <a:p>
            <a:pPr lvl="1">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 common method of presenting current liabilities is to list them by order of magnitude, with the largest ones first.</a:t>
            </a:r>
          </a:p>
        </p:txBody>
      </p:sp>
      <p:sp>
        <p:nvSpPr>
          <p:cNvPr id="1103878" name="Text Box 4"/>
          <p:cNvSpPr txBox="1">
            <a:spLocks noChangeArrowheads="1"/>
          </p:cNvSpPr>
          <p:nvPr/>
        </p:nvSpPr>
        <p:spPr bwMode="auto">
          <a:xfrm>
            <a:off x="609600" y="1219200"/>
            <a:ext cx="81534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0000"/>
              </a:spcBef>
              <a:buSzPct val="80000"/>
            </a:pPr>
            <a:r>
              <a:rPr lang="en-US" altLang="en-US" sz="2800" b="1" dirty="0" smtClean="0">
                <a:solidFill>
                  <a:srgbClr val="006600"/>
                </a:solidFill>
                <a:latin typeface="Liberation Sans" panose="020B0604020202020204"/>
              </a:rPr>
              <a:t>PRESENTATION</a:t>
            </a:r>
            <a:endParaRPr lang="en-US" altLang="en-US" sz="2800" b="1" dirty="0">
              <a:solidFill>
                <a:srgbClr val="006600"/>
              </a:solidFill>
              <a:latin typeface="Liberation Sans" panose="020B0604020202020204"/>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Statement Presentation and Analysis</a:t>
            </a:r>
            <a:endParaRPr lang="en-US" altLang="en-US" sz="3200" b="1" dirty="0">
              <a:solidFill>
                <a:srgbClr val="CC0000"/>
              </a:solidFill>
              <a:latin typeface="Liberation Sans" panose="020B0604020202020204"/>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Tree>
    <p:extLst>
      <p:ext uri="{BB962C8B-B14F-4D97-AF65-F5344CB8AC3E}">
        <p14:creationId xmlns:p14="http://schemas.microsoft.com/office/powerpoint/2010/main" val="114003076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1134" y="1321787"/>
            <a:ext cx="8461730" cy="4774213"/>
          </a:xfrm>
          <a:prstGeom prst="rect">
            <a:avLst/>
          </a:prstGeom>
          <a:noFill/>
          <a:ln w="19050" cap="sq">
            <a:solidFill>
              <a:schemeClr val="tx1"/>
            </a:solidFill>
            <a:miter lim="800000"/>
            <a:headEnd type="none" w="sm" len="sm"/>
            <a:tailEnd type="none" w="sm" len="sm"/>
          </a:ln>
          <a:effectLst/>
        </p:spPr>
      </p:pic>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Statement Presentation and Analysis</a:t>
            </a:r>
            <a:endParaRPr lang="en-US" altLang="en-US" sz="3200" b="1" dirty="0">
              <a:solidFill>
                <a:srgbClr val="CC0000"/>
              </a:solidFill>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3" name="Rectangle 2"/>
          <p:cNvSpPr/>
          <p:nvPr/>
        </p:nvSpPr>
        <p:spPr>
          <a:xfrm>
            <a:off x="990600" y="6140520"/>
            <a:ext cx="5867400" cy="461665"/>
          </a:xfrm>
          <a:prstGeom prst="rect">
            <a:avLst/>
          </a:prstGeom>
        </p:spPr>
        <p:txBody>
          <a:bodyPr wrap="square">
            <a:spAutoFit/>
          </a:bodyPr>
          <a:lstStyle/>
          <a:p>
            <a:pPr algn="l"/>
            <a:r>
              <a:rPr lang="en-US" sz="1200" b="1" dirty="0">
                <a:latin typeface="Liberation Sans" panose="020B0604020202020204"/>
              </a:rPr>
              <a:t>Illustration 10-3 </a:t>
            </a:r>
            <a:endParaRPr lang="en-US" sz="1200" b="1" dirty="0" smtClean="0">
              <a:latin typeface="Liberation Sans" panose="020B0604020202020204"/>
            </a:endParaRPr>
          </a:p>
          <a:p>
            <a:pPr algn="l"/>
            <a:r>
              <a:rPr lang="en-US" sz="1200" dirty="0" smtClean="0">
                <a:latin typeface="Liberation Sans" panose="020B0604020202020204"/>
              </a:rPr>
              <a:t>Statement </a:t>
            </a:r>
            <a:r>
              <a:rPr lang="en-US" sz="1200" dirty="0">
                <a:latin typeface="Liberation Sans" panose="020B0604020202020204"/>
              </a:rPr>
              <a:t>of </a:t>
            </a:r>
            <a:r>
              <a:rPr lang="en-US" sz="1200" dirty="0" smtClean="0">
                <a:latin typeface="Liberation Sans" panose="020B0604020202020204"/>
              </a:rPr>
              <a:t>financial </a:t>
            </a:r>
            <a:r>
              <a:rPr lang="en-US" sz="1200" dirty="0">
                <a:latin typeface="Liberation Sans" panose="020B0604020202020204"/>
              </a:rPr>
              <a:t>position presentation of current liabilities (in thousands)</a:t>
            </a:r>
          </a:p>
        </p:txBody>
      </p:sp>
    </p:spTree>
    <p:extLst>
      <p:ext uri="{BB962C8B-B14F-4D97-AF65-F5344CB8AC3E}">
        <p14:creationId xmlns:p14="http://schemas.microsoft.com/office/powerpoint/2010/main" val="216450061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40" name="Rectangle 8"/>
          <p:cNvSpPr>
            <a:spLocks noChangeArrowheads="1"/>
          </p:cNvSpPr>
          <p:nvPr/>
        </p:nvSpPr>
        <p:spPr bwMode="auto">
          <a:xfrm>
            <a:off x="6096000" y="1905000"/>
            <a:ext cx="2743200" cy="1644650"/>
          </a:xfrm>
          <a:prstGeom prst="rect">
            <a:avLst/>
          </a:prstGeom>
          <a:solidFill>
            <a:srgbClr val="FFFFCC"/>
          </a:solidFill>
          <a:ln w="28575" cap="sq">
            <a:solidFill>
              <a:schemeClr val="tx1"/>
            </a:solidFill>
            <a:miter lim="800000"/>
            <a:headEnd type="none" w="sm" len="sm"/>
            <a:tailEnd type="none" w="sm" len="sm"/>
          </a:ln>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b="1" dirty="0">
                <a:latin typeface="Liberation Sans" panose="020B0604020202020204"/>
              </a:rPr>
              <a:t>Liquidity</a:t>
            </a:r>
            <a:r>
              <a:rPr lang="en-US" altLang="en-US" sz="2000" dirty="0">
                <a:latin typeface="Liberation Sans" panose="020B0604020202020204"/>
              </a:rPr>
              <a:t> refers to the ability to pay maturing obligations and meet unexpected needs for cash.</a:t>
            </a:r>
          </a:p>
        </p:txBody>
      </p:sp>
      <p:sp>
        <p:nvSpPr>
          <p:cNvPr id="1063941" name="Rectangle 9"/>
          <p:cNvSpPr>
            <a:spLocks noChangeArrowheads="1"/>
          </p:cNvSpPr>
          <p:nvPr/>
        </p:nvSpPr>
        <p:spPr bwMode="auto">
          <a:xfrm>
            <a:off x="381000" y="3917950"/>
            <a:ext cx="2895600" cy="1949450"/>
          </a:xfrm>
          <a:prstGeom prst="rect">
            <a:avLst/>
          </a:prstGeom>
          <a:solidFill>
            <a:srgbClr val="FFFFCC"/>
          </a:solidFill>
          <a:ln w="28575" cap="sq">
            <a:solidFill>
              <a:schemeClr val="tx1"/>
            </a:solidFill>
            <a:miter lim="800000"/>
            <a:headEnd type="none" w="sm" len="sm"/>
            <a:tailEnd type="none" w="sm" len="sm"/>
          </a:ln>
        </p:spPr>
        <p:txBody>
          <a:bodyP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000" dirty="0">
                <a:latin typeface="Liberation Sans" panose="020B0604020202020204"/>
              </a:rPr>
              <a:t>The </a:t>
            </a:r>
            <a:r>
              <a:rPr lang="en-US" altLang="en-US" sz="2000" b="1" dirty="0">
                <a:solidFill>
                  <a:schemeClr val="hlink"/>
                </a:solidFill>
                <a:latin typeface="Liberation Sans" panose="020B0604020202020204"/>
              </a:rPr>
              <a:t>current ratio</a:t>
            </a:r>
            <a:r>
              <a:rPr lang="en-US" altLang="en-US" sz="2000" dirty="0">
                <a:latin typeface="Liberation Sans" panose="020B0604020202020204"/>
              </a:rPr>
              <a:t> permits us to compare the liquidity of different-sized companies and of a single company at different times.</a:t>
            </a:r>
          </a:p>
        </p:txBody>
      </p:sp>
      <p:sp>
        <p:nvSpPr>
          <p:cNvPr id="1063945" name="Text Box 4"/>
          <p:cNvSpPr txBox="1">
            <a:spLocks noChangeArrowheads="1"/>
          </p:cNvSpPr>
          <p:nvPr/>
        </p:nvSpPr>
        <p:spPr bwMode="auto">
          <a:xfrm>
            <a:off x="609600" y="1219200"/>
            <a:ext cx="19812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0000"/>
              </a:spcBef>
              <a:buSzPct val="80000"/>
            </a:pPr>
            <a:r>
              <a:rPr lang="en-US" altLang="en-US" sz="2800" b="1" dirty="0" smtClean="0">
                <a:solidFill>
                  <a:srgbClr val="006600"/>
                </a:solidFill>
                <a:latin typeface="Liberation Sans" panose="020B0604020202020204"/>
              </a:rPr>
              <a:t>ANALYSIS</a:t>
            </a:r>
            <a:endParaRPr lang="en-US" altLang="en-US" sz="2800" b="1" dirty="0">
              <a:solidFill>
                <a:srgbClr val="006600"/>
              </a:solidFill>
              <a:latin typeface="Liberation Sans" panose="020B0604020202020204"/>
            </a:endParaRPr>
          </a:p>
        </p:txBody>
      </p:sp>
      <p:pic>
        <p:nvPicPr>
          <p:cNvPr id="10639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5257800" cy="12096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94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91000"/>
            <a:ext cx="5257800" cy="12382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Statement Presentation and Analysis</a:t>
            </a:r>
            <a:endParaRPr lang="en-US" altLang="en-US" sz="3200" b="1" dirty="0">
              <a:solidFill>
                <a:srgbClr val="CC0000"/>
              </a:solidFill>
              <a:latin typeface="Liberation Sans" panose="020B0604020202020204"/>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3</a:t>
            </a:r>
            <a:endParaRPr lang="en-US" altLang="en-US" dirty="0">
              <a:latin typeface="Liberation Sans" panose="020B0604020202020204"/>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2" name="Rectangle 1"/>
          <p:cNvSpPr/>
          <p:nvPr/>
        </p:nvSpPr>
        <p:spPr>
          <a:xfrm>
            <a:off x="3657600" y="1438284"/>
            <a:ext cx="2209800" cy="646331"/>
          </a:xfrm>
          <a:prstGeom prst="rect">
            <a:avLst/>
          </a:prstGeom>
        </p:spPr>
        <p:txBody>
          <a:bodyPr wrap="square">
            <a:spAutoFit/>
          </a:bodyPr>
          <a:lstStyle/>
          <a:p>
            <a:pPr algn="l"/>
            <a:r>
              <a:rPr lang="en-US" sz="1200" b="1" dirty="0">
                <a:latin typeface="Liberation Sans" panose="020B0604020202020204"/>
              </a:rPr>
              <a:t>Illustration 10-4 </a:t>
            </a:r>
            <a:endParaRPr lang="en-US" sz="1200" b="1" dirty="0" smtClean="0">
              <a:latin typeface="Liberation Sans" panose="020B0604020202020204"/>
            </a:endParaRPr>
          </a:p>
          <a:p>
            <a:pPr algn="l"/>
            <a:r>
              <a:rPr lang="en-US" sz="1200" dirty="0" smtClean="0">
                <a:latin typeface="Liberation Sans" panose="020B0604020202020204"/>
              </a:rPr>
              <a:t>Working </a:t>
            </a:r>
            <a:r>
              <a:rPr lang="en-US" sz="1200" dirty="0">
                <a:latin typeface="Liberation Sans" panose="020B0604020202020204"/>
              </a:rPr>
              <a:t>capital formula and computation (in thousands</a:t>
            </a:r>
            <a:r>
              <a:rPr lang="en-US" sz="1200" dirty="0" smtClean="0">
                <a:latin typeface="Liberation Sans" panose="020B0604020202020204"/>
              </a:rPr>
              <a:t>)</a:t>
            </a:r>
            <a:endParaRPr lang="en-US" sz="1200" dirty="0">
              <a:latin typeface="Liberation Sans" panose="020B0604020202020204"/>
            </a:endParaRPr>
          </a:p>
        </p:txBody>
      </p:sp>
      <p:sp>
        <p:nvSpPr>
          <p:cNvPr id="3" name="Rectangle 2"/>
          <p:cNvSpPr/>
          <p:nvPr/>
        </p:nvSpPr>
        <p:spPr>
          <a:xfrm>
            <a:off x="3483428" y="5475514"/>
            <a:ext cx="4572000" cy="461665"/>
          </a:xfrm>
          <a:prstGeom prst="rect">
            <a:avLst/>
          </a:prstGeom>
        </p:spPr>
        <p:txBody>
          <a:bodyPr wrap="square">
            <a:spAutoFit/>
          </a:bodyPr>
          <a:lstStyle/>
          <a:p>
            <a:pPr algn="l"/>
            <a:r>
              <a:rPr lang="en-US" sz="1200" b="1" dirty="0" smtClean="0">
                <a:latin typeface="Liberation Sans" panose="020B0604020202020204"/>
              </a:rPr>
              <a:t>Illustration 10-5</a:t>
            </a:r>
          </a:p>
          <a:p>
            <a:pPr algn="l"/>
            <a:r>
              <a:rPr lang="en-US" sz="1200" dirty="0" smtClean="0">
                <a:latin typeface="Liberation Sans" panose="020B0604020202020204"/>
              </a:rPr>
              <a:t>Current </a:t>
            </a:r>
            <a:r>
              <a:rPr lang="en-US" sz="1200" dirty="0">
                <a:latin typeface="Liberation Sans" panose="020B0604020202020204"/>
              </a:rPr>
              <a:t>ratio formula and computation (in thousands)</a:t>
            </a:r>
          </a:p>
        </p:txBody>
      </p:sp>
    </p:spTree>
    <p:extLst>
      <p:ext uri="{BB962C8B-B14F-4D97-AF65-F5344CB8AC3E}">
        <p14:creationId xmlns:p14="http://schemas.microsoft.com/office/powerpoint/2010/main" val="305200959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10</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304800" y="1905000"/>
            <a:ext cx="8610599" cy="2352139"/>
          </a:xfrm>
          <a:prstGeom prst="rect">
            <a:avLst/>
          </a:prstGeom>
        </p:spPr>
      </p:pic>
    </p:spTree>
    <p:extLst>
      <p:ext uri="{BB962C8B-B14F-4D97-AF65-F5344CB8AC3E}">
        <p14:creationId xmlns:p14="http://schemas.microsoft.com/office/powerpoint/2010/main" val="276227400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ChangeArrowheads="1"/>
          </p:cNvSpPr>
          <p:nvPr/>
        </p:nvSpPr>
        <p:spPr bwMode="auto">
          <a:xfrm>
            <a:off x="609600" y="2869979"/>
            <a:ext cx="7772400" cy="3343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a:lnSpc>
                <a:spcPct val="125000"/>
              </a:lnSpc>
              <a:spcBef>
                <a:spcPts val="12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A form of interest-bearing notes payable.</a:t>
            </a:r>
          </a:p>
          <a:p>
            <a:pPr lvl="1">
              <a:lnSpc>
                <a:spcPct val="125000"/>
              </a:lnSpc>
              <a:spcBef>
                <a:spcPts val="12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To obtain large amounts of long-term capital.</a:t>
            </a:r>
          </a:p>
          <a:p>
            <a:pPr>
              <a:lnSpc>
                <a:spcPct val="125000"/>
              </a:lnSpc>
              <a:spcBef>
                <a:spcPts val="1200"/>
              </a:spcBef>
            </a:pPr>
            <a:r>
              <a:rPr lang="en-US" altLang="en-US" sz="2200" b="1" dirty="0">
                <a:latin typeface="Liberation Sans" panose="020B0604020202020204"/>
              </a:rPr>
              <a:t>Three advantages </a:t>
            </a:r>
            <a:r>
              <a:rPr lang="en-US" altLang="en-US" sz="2200" dirty="0">
                <a:latin typeface="Liberation Sans" panose="020B0604020202020204"/>
              </a:rPr>
              <a:t>over</a:t>
            </a:r>
            <a:r>
              <a:rPr lang="en-US" altLang="en-US" sz="2200" dirty="0">
                <a:solidFill>
                  <a:srgbClr val="000000"/>
                </a:solidFill>
                <a:latin typeface="Liberation Sans" panose="020B0604020202020204"/>
              </a:rPr>
              <a:t> ordinary shares:</a:t>
            </a:r>
          </a:p>
          <a:p>
            <a:pPr lvl="1">
              <a:lnSpc>
                <a:spcPct val="125000"/>
              </a:lnSpc>
              <a:spcBef>
                <a:spcPts val="1200"/>
              </a:spcBef>
              <a:buFontTx/>
              <a:buAutoNum type="arabicPeriod"/>
            </a:pPr>
            <a:r>
              <a:rPr lang="en-US" altLang="en-US" sz="2100" dirty="0">
                <a:solidFill>
                  <a:srgbClr val="000000"/>
                </a:solidFill>
                <a:latin typeface="Liberation Sans" panose="020B0604020202020204"/>
              </a:rPr>
              <a:t>Shareholder control is not affected.</a:t>
            </a:r>
          </a:p>
          <a:p>
            <a:pPr lvl="1">
              <a:lnSpc>
                <a:spcPct val="125000"/>
              </a:lnSpc>
              <a:spcBef>
                <a:spcPts val="1200"/>
              </a:spcBef>
              <a:buFontTx/>
              <a:buAutoNum type="arabicPeriod"/>
            </a:pPr>
            <a:r>
              <a:rPr lang="en-US" altLang="en-US" sz="2100" dirty="0">
                <a:solidFill>
                  <a:srgbClr val="000000"/>
                </a:solidFill>
                <a:latin typeface="Liberation Sans" panose="020B0604020202020204"/>
              </a:rPr>
              <a:t>Tax savings result.</a:t>
            </a:r>
          </a:p>
          <a:p>
            <a:pPr lvl="1">
              <a:lnSpc>
                <a:spcPct val="125000"/>
              </a:lnSpc>
              <a:spcBef>
                <a:spcPts val="1200"/>
              </a:spcBef>
              <a:buFontTx/>
              <a:buAutoNum type="arabicPeriod"/>
            </a:pPr>
            <a:r>
              <a:rPr lang="en-US" altLang="en-US" sz="2100" dirty="0">
                <a:solidFill>
                  <a:srgbClr val="000000"/>
                </a:solidFill>
                <a:latin typeface="Liberation Sans" panose="020B0604020202020204"/>
              </a:rPr>
              <a:t>Earnings per share may be higher</a:t>
            </a:r>
            <a:r>
              <a:rPr lang="en-US" altLang="en-US" sz="2100" dirty="0" smtClean="0">
                <a:solidFill>
                  <a:srgbClr val="000000"/>
                </a:solidFill>
                <a:latin typeface="Liberation Sans" panose="020B0604020202020204"/>
              </a:rPr>
              <a:t>.</a:t>
            </a:r>
            <a:endParaRPr lang="en-US" altLang="en-US" sz="2100" dirty="0">
              <a:solidFill>
                <a:srgbClr val="000000"/>
              </a:solidFill>
              <a:latin typeface="Liberation Sans" panose="020B0604020202020204"/>
            </a:endParaRPr>
          </a:p>
        </p:txBody>
      </p:sp>
      <p:sp>
        <p:nvSpPr>
          <p:cNvPr id="1068038" name="Text Box 4"/>
          <p:cNvSpPr txBox="1">
            <a:spLocks noChangeArrowheads="1"/>
          </p:cNvSpPr>
          <p:nvPr/>
        </p:nvSpPr>
        <p:spPr bwMode="auto">
          <a:xfrm>
            <a:off x="609600" y="2209800"/>
            <a:ext cx="81534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0000"/>
              </a:spcBef>
              <a:buSzPct val="80000"/>
            </a:pPr>
            <a:r>
              <a:rPr lang="en-US" altLang="en-US" sz="2800" b="1" dirty="0">
                <a:solidFill>
                  <a:srgbClr val="CC0000"/>
                </a:solidFill>
                <a:latin typeface="Liberation Sans" panose="020B0604020202020204"/>
              </a:rPr>
              <a:t>Bond Basics</a:t>
            </a:r>
          </a:p>
        </p:txBody>
      </p:sp>
      <p:sp>
        <p:nvSpPr>
          <p:cNvPr id="1068043" name="Text Box 4"/>
          <p:cNvSpPr txBox="1">
            <a:spLocks noChangeArrowheads="1"/>
          </p:cNvSpPr>
          <p:nvPr/>
        </p:nvSpPr>
        <p:spPr bwMode="auto">
          <a:xfrm>
            <a:off x="609600" y="1219200"/>
            <a:ext cx="54864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lnSpc>
                <a:spcPct val="125000"/>
              </a:lnSpc>
            </a:pPr>
            <a:r>
              <a:rPr lang="en-US" altLang="en-US" sz="2300" b="1" dirty="0">
                <a:latin typeface="Liberation Sans" panose="020B0604020202020204"/>
              </a:rPr>
              <a:t>Obligations that are expected to be paid </a:t>
            </a:r>
            <a:r>
              <a:rPr lang="en-US" altLang="en-US" sz="2300" b="1" dirty="0" smtClean="0">
                <a:latin typeface="Liberation Sans" panose="020B0604020202020204"/>
              </a:rPr>
              <a:t>more than one year in the future.</a:t>
            </a:r>
            <a:endParaRPr lang="en-US" altLang="en-US" sz="2300" b="1" dirty="0">
              <a:latin typeface="Liberation Sans" panose="020B0604020202020204"/>
            </a:endParaRPr>
          </a:p>
        </p:txBody>
      </p:sp>
      <p:cxnSp>
        <p:nvCxnSpPr>
          <p:cNvPr id="11" name="Straight Connector 10"/>
          <p:cNvCxnSpPr/>
          <p:nvPr/>
        </p:nvCxnSpPr>
        <p:spPr bwMode="auto">
          <a:xfrm>
            <a:off x="6477000" y="944294"/>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latin typeface="Liberation Sans" panose="020B0604020202020204"/>
              </a:rPr>
              <a:t>Non-Current Liabilities</a:t>
            </a:r>
            <a:endParaRPr lang="en-US" altLang="en-US" i="0" dirty="0">
              <a:solidFill>
                <a:schemeClr val="accent3"/>
              </a:solidFill>
              <a:latin typeface="Liberation Sans" panose="020B0604020202020204"/>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latin typeface="Liberation Sans" panose="020B0604020202020204"/>
            </a:endParaRPr>
          </a:p>
        </p:txBody>
      </p:sp>
      <p:sp>
        <p:nvSpPr>
          <p:cNvPr id="14" name="Rectangle 13"/>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4</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Explain why bonds are issued, and identify the types of bonds.</a:t>
            </a:r>
            <a:endParaRPr lang="en-US" sz="1400" b="1" dirty="0">
              <a:latin typeface="Liberation Sans" panose="020B0604020202020204"/>
            </a:endParaRPr>
          </a:p>
        </p:txBody>
      </p:sp>
      <p:pic>
        <p:nvPicPr>
          <p:cNvPr id="2" name="Picture 1"/>
          <p:cNvPicPr>
            <a:picLocks noChangeAspect="1"/>
          </p:cNvPicPr>
          <p:nvPr/>
        </p:nvPicPr>
        <p:blipFill>
          <a:blip r:embed="rId3"/>
          <a:stretch>
            <a:fillRect/>
          </a:stretch>
        </p:blipFill>
        <p:spPr>
          <a:xfrm>
            <a:off x="7047670" y="4006651"/>
            <a:ext cx="1410530" cy="1251149"/>
          </a:xfrm>
          <a:prstGeom prst="rect">
            <a:avLst/>
          </a:prstGeom>
        </p:spPr>
      </p:pic>
      <p:pic>
        <p:nvPicPr>
          <p:cNvPr id="3" name="Picture 2"/>
          <p:cNvPicPr>
            <a:picLocks noChangeAspect="1"/>
          </p:cNvPicPr>
          <p:nvPr/>
        </p:nvPicPr>
        <p:blipFill>
          <a:blip r:embed="rId4"/>
          <a:stretch>
            <a:fillRect/>
          </a:stretch>
        </p:blipFill>
        <p:spPr>
          <a:xfrm>
            <a:off x="5891057" y="4857108"/>
            <a:ext cx="1014248" cy="1130163"/>
          </a:xfrm>
          <a:prstGeom prst="rect">
            <a:avLst/>
          </a:prstGeom>
        </p:spPr>
      </p:pic>
      <p:pic>
        <p:nvPicPr>
          <p:cNvPr id="4" name="Picture 3"/>
          <p:cNvPicPr>
            <a:picLocks noChangeAspect="1"/>
          </p:cNvPicPr>
          <p:nvPr/>
        </p:nvPicPr>
        <p:blipFill>
          <a:blip r:embed="rId5"/>
          <a:stretch>
            <a:fillRect/>
          </a:stretch>
        </p:blipFill>
        <p:spPr>
          <a:xfrm>
            <a:off x="7149893" y="5589298"/>
            <a:ext cx="1613107" cy="811502"/>
          </a:xfrm>
          <a:prstGeom prst="rect">
            <a:avLst/>
          </a:prstGeom>
        </p:spPr>
      </p:pic>
      <p:sp>
        <p:nvSpPr>
          <p:cNvPr id="18"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extLst>
      <p:ext uri="{BB962C8B-B14F-4D97-AF65-F5344CB8AC3E}">
        <p14:creationId xmlns:p14="http://schemas.microsoft.com/office/powerpoint/2010/main" val="94658653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1" y="2005230"/>
            <a:ext cx="8534400" cy="3328770"/>
          </a:xfrm>
          <a:prstGeom prst="rect">
            <a:avLst/>
          </a:prstGeom>
          <a:noFill/>
          <a:ln w="19050" cap="sq" algn="ctr">
            <a:solidFill>
              <a:schemeClr val="tx1"/>
            </a:solidFill>
            <a:miter lim="800000"/>
            <a:headEnd type="none" w="sm" len="sm"/>
            <a:tailEnd type="none" w="sm" len="sm"/>
          </a:ln>
          <a:effectLst/>
        </p:spPr>
      </p:pic>
      <p:sp>
        <p:nvSpPr>
          <p:cNvPr id="1070082" name="Rectangle 2"/>
          <p:cNvSpPr>
            <a:spLocks noChangeArrowheads="1"/>
          </p:cNvSpPr>
          <p:nvPr/>
        </p:nvSpPr>
        <p:spPr bwMode="auto">
          <a:xfrm>
            <a:off x="609600" y="1239838"/>
            <a:ext cx="7772400" cy="512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747713" indent="-512763" algn="l">
              <a:defRPr sz="2400">
                <a:solidFill>
                  <a:schemeClr val="tx1"/>
                </a:solidFill>
                <a:latin typeface="Times New Roman" panose="02020603050405020304" pitchFamily="18" charset="0"/>
              </a:defRPr>
            </a:lvl2pPr>
            <a:lvl3pPr marL="1812925" indent="-457200" algn="l">
              <a:defRPr sz="2400">
                <a:solidFill>
                  <a:schemeClr val="tx1"/>
                </a:solidFill>
                <a:latin typeface="Times New Roman" panose="02020603050405020304" pitchFamily="18" charset="0"/>
              </a:defRPr>
            </a:lvl3pPr>
            <a:lvl4pPr marL="2384425" indent="-457200" algn="l">
              <a:defRPr sz="2400">
                <a:solidFill>
                  <a:schemeClr val="tx1"/>
                </a:solidFill>
                <a:latin typeface="Times New Roman" panose="02020603050405020304" pitchFamily="18" charset="0"/>
              </a:defRPr>
            </a:lvl4pPr>
            <a:lvl5pPr marL="2955925" indent="-457200" algn="l">
              <a:defRPr sz="2400">
                <a:solidFill>
                  <a:schemeClr val="tx1"/>
                </a:solidFill>
                <a:latin typeface="Times New Roman" panose="02020603050405020304" pitchFamily="18" charset="0"/>
              </a:defRPr>
            </a:lvl5pPr>
            <a:lvl6pPr marL="3413125" indent="-457200" eaLnBrk="0" fontAlgn="base" hangingPunct="0">
              <a:spcBef>
                <a:spcPct val="0"/>
              </a:spcBef>
              <a:spcAft>
                <a:spcPct val="0"/>
              </a:spcAft>
              <a:defRPr sz="2400">
                <a:solidFill>
                  <a:schemeClr val="tx1"/>
                </a:solidFill>
                <a:latin typeface="Times New Roman" panose="02020603050405020304" pitchFamily="18" charset="0"/>
              </a:defRPr>
            </a:lvl6pPr>
            <a:lvl7pPr marL="3870325" indent="-457200" eaLnBrk="0" fontAlgn="base" hangingPunct="0">
              <a:spcBef>
                <a:spcPct val="0"/>
              </a:spcBef>
              <a:spcAft>
                <a:spcPct val="0"/>
              </a:spcAft>
              <a:defRPr sz="2400">
                <a:solidFill>
                  <a:schemeClr val="tx1"/>
                </a:solidFill>
                <a:latin typeface="Times New Roman" panose="02020603050405020304" pitchFamily="18" charset="0"/>
              </a:defRPr>
            </a:lvl7pPr>
            <a:lvl8pPr marL="4327525" indent="-457200" eaLnBrk="0" fontAlgn="base" hangingPunct="0">
              <a:spcBef>
                <a:spcPct val="0"/>
              </a:spcBef>
              <a:spcAft>
                <a:spcPct val="0"/>
              </a:spcAft>
              <a:defRPr sz="2400">
                <a:solidFill>
                  <a:schemeClr val="tx1"/>
                </a:solidFill>
                <a:latin typeface="Times New Roman" panose="02020603050405020304" pitchFamily="18" charset="0"/>
              </a:defRPr>
            </a:lvl8pPr>
            <a:lvl9pPr marL="4784725"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0000"/>
              </a:spcBef>
            </a:pPr>
            <a:r>
              <a:rPr lang="en-US" altLang="en-US" dirty="0">
                <a:solidFill>
                  <a:srgbClr val="000000"/>
                </a:solidFill>
                <a:latin typeface="Liberation Sans"/>
              </a:rPr>
              <a:t>Effects on earnings per share—equity vs. debt.</a:t>
            </a: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Bond Basics</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3" name="Rectangle 2"/>
          <p:cNvSpPr/>
          <p:nvPr/>
        </p:nvSpPr>
        <p:spPr>
          <a:xfrm>
            <a:off x="212271" y="5388428"/>
            <a:ext cx="4572000" cy="461665"/>
          </a:xfrm>
          <a:prstGeom prst="rect">
            <a:avLst/>
          </a:prstGeom>
        </p:spPr>
        <p:txBody>
          <a:bodyPr wrap="square">
            <a:spAutoFit/>
          </a:bodyPr>
          <a:lstStyle/>
          <a:p>
            <a:pPr algn="l"/>
            <a:r>
              <a:rPr lang="en-US" sz="1200" b="1" dirty="0">
                <a:latin typeface="Liberation Sans" panose="020B0604020202020204"/>
              </a:rPr>
              <a:t>Illustration </a:t>
            </a:r>
            <a:r>
              <a:rPr lang="en-US" sz="1200" b="1" dirty="0" smtClean="0">
                <a:latin typeface="Liberation Sans" panose="020B0604020202020204"/>
              </a:rPr>
              <a:t>10-7 </a:t>
            </a:r>
          </a:p>
          <a:p>
            <a:pPr algn="l"/>
            <a:r>
              <a:rPr lang="en-US" sz="1200" dirty="0" smtClean="0">
                <a:latin typeface="Liberation Sans" panose="020B0604020202020204"/>
              </a:rPr>
              <a:t>Effects </a:t>
            </a:r>
            <a:r>
              <a:rPr lang="en-US" sz="1200" dirty="0">
                <a:latin typeface="Liberation Sans" panose="020B0604020202020204"/>
              </a:rPr>
              <a:t>on earnings per share—equity vs. debt</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extLst>
      <p:ext uri="{BB962C8B-B14F-4D97-AF65-F5344CB8AC3E}">
        <p14:creationId xmlns:p14="http://schemas.microsoft.com/office/powerpoint/2010/main" val="172967228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609600" y="1295400"/>
            <a:ext cx="82296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5000"/>
              </a:lnSpc>
              <a:spcBef>
                <a:spcPct val="40000"/>
              </a:spcBef>
              <a:buSzPct val="80000"/>
            </a:pPr>
            <a:r>
              <a:rPr lang="en-US" altLang="en-US" sz="2800" b="1" dirty="0" smtClean="0">
                <a:solidFill>
                  <a:srgbClr val="006600"/>
                </a:solidFill>
                <a:latin typeface="Liberation Sans" panose="020B0604020202020204"/>
              </a:rPr>
              <a:t>TYPES OF BONDS</a:t>
            </a:r>
            <a:endParaRPr lang="en-US" altLang="en-US" sz="2800" b="1" dirty="0">
              <a:solidFill>
                <a:srgbClr val="006600"/>
              </a:solidFill>
              <a:latin typeface="Liberation Sans" panose="020B0604020202020204"/>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Bond Basics</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pic>
        <p:nvPicPr>
          <p:cNvPr id="2" name="Picture 1"/>
          <p:cNvPicPr>
            <a:picLocks noChangeAspect="1"/>
          </p:cNvPicPr>
          <p:nvPr/>
        </p:nvPicPr>
        <p:blipFill>
          <a:blip r:embed="rId3"/>
          <a:stretch>
            <a:fillRect/>
          </a:stretch>
        </p:blipFill>
        <p:spPr>
          <a:xfrm>
            <a:off x="1054667" y="2212016"/>
            <a:ext cx="3060133" cy="3801259"/>
          </a:xfrm>
          <a:prstGeom prst="rect">
            <a:avLst/>
          </a:prstGeom>
        </p:spPr>
      </p:pic>
      <p:pic>
        <p:nvPicPr>
          <p:cNvPr id="3" name="Picture 2"/>
          <p:cNvPicPr>
            <a:picLocks noChangeAspect="1"/>
          </p:cNvPicPr>
          <p:nvPr/>
        </p:nvPicPr>
        <p:blipFill>
          <a:blip r:embed="rId4"/>
          <a:stretch>
            <a:fillRect/>
          </a:stretch>
        </p:blipFill>
        <p:spPr>
          <a:xfrm>
            <a:off x="4876800" y="304800"/>
            <a:ext cx="3006399" cy="6275986"/>
          </a:xfrm>
          <a:prstGeom prst="rect">
            <a:avLst/>
          </a:prstGeom>
        </p:spPr>
      </p:pic>
    </p:spTree>
    <p:extLst>
      <p:ext uri="{BB962C8B-B14F-4D97-AF65-F5344CB8AC3E}">
        <p14:creationId xmlns:p14="http://schemas.microsoft.com/office/powerpoint/2010/main" val="231330696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6" name="Text Box 4"/>
          <p:cNvSpPr txBox="1">
            <a:spLocks noChangeArrowheads="1"/>
          </p:cNvSpPr>
          <p:nvPr/>
        </p:nvSpPr>
        <p:spPr bwMode="auto">
          <a:xfrm>
            <a:off x="838200" y="1947863"/>
            <a:ext cx="7772400"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1081088" indent="-509588" algn="l">
              <a:defRPr sz="2400">
                <a:solidFill>
                  <a:schemeClr val="tx1"/>
                </a:solidFill>
                <a:latin typeface="Times New Roman" panose="02020603050405020304" pitchFamily="18" charset="0"/>
              </a:defRPr>
            </a:lvl2pPr>
            <a:lvl3pPr marL="1652588"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Government laws grant corporations power to issue bonds.</a:t>
            </a:r>
          </a:p>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Board of directors and shareholders must approve bond issues.</a:t>
            </a:r>
          </a:p>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Board of directors must stipulate number of bonds to be authorized, total face value, and contractual interest rate.</a:t>
            </a:r>
          </a:p>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Terms of the bond are set forth in a legal document called a </a:t>
            </a:r>
            <a:r>
              <a:rPr lang="en-US" altLang="en-US" sz="2200" b="1" dirty="0">
                <a:solidFill>
                  <a:schemeClr val="hlink"/>
                </a:solidFill>
                <a:latin typeface="Liberation Sans" panose="020B0604020202020204"/>
              </a:rPr>
              <a:t>bond indenture</a:t>
            </a:r>
            <a:r>
              <a:rPr lang="en-US" altLang="en-US" sz="2200" dirty="0" smtClean="0">
                <a:latin typeface="Liberation Sans" panose="020B0604020202020204"/>
              </a:rPr>
              <a:t>.</a:t>
            </a:r>
            <a:endParaRPr lang="en-US" altLang="en-US" sz="2200" dirty="0">
              <a:latin typeface="Liberation Sans" panose="020B0604020202020204"/>
            </a:endParaRPr>
          </a:p>
        </p:txBody>
      </p:sp>
      <p:sp>
        <p:nvSpPr>
          <p:cNvPr id="812043" name="Text Box 4"/>
          <p:cNvSpPr txBox="1">
            <a:spLocks noChangeArrowheads="1"/>
          </p:cNvSpPr>
          <p:nvPr/>
        </p:nvSpPr>
        <p:spPr bwMode="auto">
          <a:xfrm>
            <a:off x="609600" y="1309688"/>
            <a:ext cx="8153400" cy="51911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defRPr sz="2400">
                <a:solidFill>
                  <a:schemeClr val="tx1"/>
                </a:solidFill>
                <a:latin typeface="Times New Roman" panose="02020603050405020304" pitchFamily="18" charset="0"/>
              </a:defRPr>
            </a:lvl1pPr>
            <a:lvl2pPr marL="223838" algn="l">
              <a:defRPr sz="2400">
                <a:solidFill>
                  <a:schemeClr val="tx1"/>
                </a:solidFill>
                <a:latin typeface="Times New Roman" panose="02020603050405020304" pitchFamily="18" charset="0"/>
              </a:defRPr>
            </a:lvl2pPr>
            <a:lvl3pPr marL="338138" algn="l">
              <a:defRPr sz="2400">
                <a:solidFill>
                  <a:schemeClr val="tx1"/>
                </a:solidFill>
                <a:latin typeface="Times New Roman" panose="02020603050405020304" pitchFamily="18" charset="0"/>
              </a:defRPr>
            </a:lvl3pPr>
            <a:lvl4pPr marL="452438" algn="l">
              <a:defRPr sz="2400">
                <a:solidFill>
                  <a:schemeClr val="tx1"/>
                </a:solidFill>
                <a:latin typeface="Times New Roman" panose="02020603050405020304" pitchFamily="18" charset="0"/>
              </a:defRPr>
            </a:lvl4pPr>
            <a:lvl5pPr marL="566738" algn="l">
              <a:defRPr sz="2400">
                <a:solidFill>
                  <a:schemeClr val="tx1"/>
                </a:solidFill>
                <a:latin typeface="Times New Roman" panose="02020603050405020304" pitchFamily="18" charset="0"/>
              </a:defRPr>
            </a:lvl5pPr>
            <a:lvl6pPr marL="1023938" eaLnBrk="0" fontAlgn="base" hangingPunct="0">
              <a:spcBef>
                <a:spcPct val="0"/>
              </a:spcBef>
              <a:spcAft>
                <a:spcPct val="0"/>
              </a:spcAft>
              <a:defRPr sz="2400">
                <a:solidFill>
                  <a:schemeClr val="tx1"/>
                </a:solidFill>
                <a:latin typeface="Times New Roman" panose="02020603050405020304" pitchFamily="18" charset="0"/>
              </a:defRPr>
            </a:lvl6pPr>
            <a:lvl7pPr marL="1481138" eaLnBrk="0" fontAlgn="base" hangingPunct="0">
              <a:spcBef>
                <a:spcPct val="0"/>
              </a:spcBef>
              <a:spcAft>
                <a:spcPct val="0"/>
              </a:spcAft>
              <a:defRPr sz="2400">
                <a:solidFill>
                  <a:schemeClr val="tx1"/>
                </a:solidFill>
                <a:latin typeface="Times New Roman" panose="02020603050405020304" pitchFamily="18" charset="0"/>
              </a:defRPr>
            </a:lvl7pPr>
            <a:lvl8pPr marL="1938338" eaLnBrk="0" fontAlgn="base" hangingPunct="0">
              <a:spcBef>
                <a:spcPct val="0"/>
              </a:spcBef>
              <a:spcAft>
                <a:spcPct val="0"/>
              </a:spcAft>
              <a:defRPr sz="2400">
                <a:solidFill>
                  <a:schemeClr val="tx1"/>
                </a:solidFill>
                <a:latin typeface="Times New Roman" panose="02020603050405020304" pitchFamily="18" charset="0"/>
              </a:defRPr>
            </a:lvl8pPr>
            <a:lvl9pPr marL="2395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smtClean="0">
                <a:solidFill>
                  <a:srgbClr val="006600"/>
                </a:solidFill>
                <a:latin typeface="Liberation Sans" panose="020B0604020202020204"/>
              </a:rPr>
              <a:t>ISSUING PROCEDURES</a:t>
            </a:r>
            <a:endParaRPr lang="en-US" altLang="en-US" sz="2800" b="1" dirty="0">
              <a:solidFill>
                <a:srgbClr val="006600"/>
              </a:solidFill>
              <a:latin typeface="Liberation Sans" panose="020B0604020202020204"/>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Bond Basics</a:t>
            </a:r>
            <a:endParaRPr lang="en-US" altLang="en-US" sz="3200" b="1" dirty="0">
              <a:solidFill>
                <a:srgbClr val="CC0000"/>
              </a:solidFill>
              <a:latin typeface="Liberation Sans" panose="020B0604020202020204"/>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Tree>
    <p:extLst>
      <p:ext uri="{BB962C8B-B14F-4D97-AF65-F5344CB8AC3E}">
        <p14:creationId xmlns:p14="http://schemas.microsoft.com/office/powerpoint/2010/main" val="2016203306"/>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Text Box 2"/>
          <p:cNvSpPr txBox="1">
            <a:spLocks noChangeArrowheads="1"/>
          </p:cNvSpPr>
          <p:nvPr/>
        </p:nvSpPr>
        <p:spPr bwMode="auto">
          <a:xfrm>
            <a:off x="838200" y="1946792"/>
            <a:ext cx="7848600" cy="3670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1081088" indent="-509588" algn="l">
              <a:defRPr sz="2400">
                <a:solidFill>
                  <a:schemeClr val="tx1"/>
                </a:solidFill>
                <a:latin typeface="Times New Roman" panose="02020603050405020304" pitchFamily="18" charset="0"/>
              </a:defRPr>
            </a:lvl2pPr>
            <a:lvl3pPr marL="1652588"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Represents a promise to pay: </a:t>
            </a:r>
          </a:p>
          <a:p>
            <a:pPr lvl="1">
              <a:lnSpc>
                <a:spcPct val="125000"/>
              </a:lnSpc>
              <a:spcBef>
                <a:spcPts val="1200"/>
              </a:spcBef>
              <a:spcAft>
                <a:spcPts val="0"/>
              </a:spcAft>
              <a:buClr>
                <a:srgbClr val="CC0000"/>
              </a:buClr>
              <a:buSzPct val="80000"/>
              <a:buFont typeface="Arial" panose="020B0604020202020204" pitchFamily="34" charset="0"/>
              <a:buChar char="►"/>
            </a:pPr>
            <a:r>
              <a:rPr lang="en-US" altLang="en-US" sz="2200" b="1" dirty="0">
                <a:solidFill>
                  <a:schemeClr val="hlink"/>
                </a:solidFill>
                <a:latin typeface="Liberation Sans" panose="020B0604020202020204"/>
              </a:rPr>
              <a:t>face value</a:t>
            </a:r>
            <a:r>
              <a:rPr lang="en-US" altLang="en-US" sz="2200" dirty="0">
                <a:latin typeface="Liberation Sans" panose="020B0604020202020204"/>
              </a:rPr>
              <a:t> at designated </a:t>
            </a:r>
            <a:r>
              <a:rPr lang="en-US" altLang="en-US" sz="2200" b="1" dirty="0">
                <a:solidFill>
                  <a:schemeClr val="hlink"/>
                </a:solidFill>
                <a:latin typeface="Liberation Sans" panose="020B0604020202020204"/>
              </a:rPr>
              <a:t>maturity date</a:t>
            </a:r>
            <a:r>
              <a:rPr lang="en-US" altLang="en-US" sz="2200" dirty="0">
                <a:latin typeface="Liberation Sans" panose="020B0604020202020204"/>
              </a:rPr>
              <a:t>, plus</a:t>
            </a:r>
          </a:p>
          <a:p>
            <a:pPr lvl="1">
              <a:lnSpc>
                <a:spcPct val="125000"/>
              </a:lnSpc>
              <a:spcBef>
                <a:spcPts val="1200"/>
              </a:spcBef>
              <a:spcAft>
                <a:spcPts val="0"/>
              </a:spcAft>
              <a:buClr>
                <a:srgbClr val="CC0000"/>
              </a:buClr>
              <a:buSzPct val="80000"/>
              <a:buFont typeface="Arial" panose="020B0604020202020204" pitchFamily="34" charset="0"/>
              <a:buChar char="►"/>
            </a:pPr>
            <a:r>
              <a:rPr lang="en-US" altLang="en-US" sz="2200" dirty="0">
                <a:latin typeface="Liberation Sans" panose="020B0604020202020204"/>
              </a:rPr>
              <a:t>periodic interest at a </a:t>
            </a:r>
            <a:r>
              <a:rPr lang="en-US" altLang="en-US" sz="2200" b="1" dirty="0">
                <a:solidFill>
                  <a:schemeClr val="hlink"/>
                </a:solidFill>
                <a:latin typeface="Liberation Sans" panose="020B0604020202020204"/>
              </a:rPr>
              <a:t>contractual </a:t>
            </a:r>
            <a:r>
              <a:rPr lang="en-US" altLang="en-US" sz="2200" b="1" dirty="0">
                <a:latin typeface="Liberation Sans" panose="020B0604020202020204"/>
              </a:rPr>
              <a:t>(stated)</a:t>
            </a:r>
            <a:r>
              <a:rPr lang="en-US" altLang="en-US" sz="2200" b="1" dirty="0">
                <a:solidFill>
                  <a:schemeClr val="hlink"/>
                </a:solidFill>
                <a:latin typeface="Liberation Sans" panose="020B0604020202020204"/>
              </a:rPr>
              <a:t> interest rate</a:t>
            </a:r>
            <a:r>
              <a:rPr lang="en-US" altLang="en-US" sz="2200" dirty="0">
                <a:latin typeface="Liberation Sans" panose="020B0604020202020204"/>
              </a:rPr>
              <a:t> on the maturity amount (face value).</a:t>
            </a:r>
          </a:p>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Interest payments usually made semiannually. </a:t>
            </a:r>
          </a:p>
          <a:p>
            <a:pPr>
              <a:lnSpc>
                <a:spcPct val="125000"/>
              </a:lnSpc>
              <a:spcBef>
                <a:spcPts val="1200"/>
              </a:spcBef>
              <a:spcAft>
                <a:spcPts val="0"/>
              </a:spcAft>
              <a:buClr>
                <a:srgbClr val="CC0000"/>
              </a:buClr>
              <a:buSzPct val="80000"/>
              <a:buFont typeface="Wingdings" panose="05000000000000000000" pitchFamily="2" charset="2"/>
              <a:buChar char="u"/>
            </a:pPr>
            <a:r>
              <a:rPr lang="en-US" altLang="en-US" sz="2200" dirty="0">
                <a:latin typeface="Liberation Sans" panose="020B0604020202020204"/>
              </a:rPr>
              <a:t>Generally issued when the amount of capital needed is too large for one lender to supply.</a:t>
            </a:r>
          </a:p>
        </p:txBody>
      </p:sp>
      <p:sp>
        <p:nvSpPr>
          <p:cNvPr id="7" name="Text Box 4"/>
          <p:cNvSpPr txBox="1">
            <a:spLocks noChangeArrowheads="1"/>
          </p:cNvSpPr>
          <p:nvPr/>
        </p:nvSpPr>
        <p:spPr bwMode="auto">
          <a:xfrm>
            <a:off x="609600" y="1309688"/>
            <a:ext cx="8153400" cy="519112"/>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defRPr sz="2400">
                <a:solidFill>
                  <a:schemeClr val="tx1"/>
                </a:solidFill>
                <a:latin typeface="Times New Roman" panose="02020603050405020304" pitchFamily="18" charset="0"/>
              </a:defRPr>
            </a:lvl1pPr>
            <a:lvl2pPr marL="223838" algn="l">
              <a:defRPr sz="2400">
                <a:solidFill>
                  <a:schemeClr val="tx1"/>
                </a:solidFill>
                <a:latin typeface="Times New Roman" panose="02020603050405020304" pitchFamily="18" charset="0"/>
              </a:defRPr>
            </a:lvl2pPr>
            <a:lvl3pPr marL="338138" algn="l">
              <a:defRPr sz="2400">
                <a:solidFill>
                  <a:schemeClr val="tx1"/>
                </a:solidFill>
                <a:latin typeface="Times New Roman" panose="02020603050405020304" pitchFamily="18" charset="0"/>
              </a:defRPr>
            </a:lvl3pPr>
            <a:lvl4pPr marL="452438" algn="l">
              <a:defRPr sz="2400">
                <a:solidFill>
                  <a:schemeClr val="tx1"/>
                </a:solidFill>
                <a:latin typeface="Times New Roman" panose="02020603050405020304" pitchFamily="18" charset="0"/>
              </a:defRPr>
            </a:lvl4pPr>
            <a:lvl5pPr marL="566738" algn="l">
              <a:defRPr sz="2400">
                <a:solidFill>
                  <a:schemeClr val="tx1"/>
                </a:solidFill>
                <a:latin typeface="Times New Roman" panose="02020603050405020304" pitchFamily="18" charset="0"/>
              </a:defRPr>
            </a:lvl5pPr>
            <a:lvl6pPr marL="1023938" eaLnBrk="0" fontAlgn="base" hangingPunct="0">
              <a:spcBef>
                <a:spcPct val="0"/>
              </a:spcBef>
              <a:spcAft>
                <a:spcPct val="0"/>
              </a:spcAft>
              <a:defRPr sz="2400">
                <a:solidFill>
                  <a:schemeClr val="tx1"/>
                </a:solidFill>
                <a:latin typeface="Times New Roman" panose="02020603050405020304" pitchFamily="18" charset="0"/>
              </a:defRPr>
            </a:lvl6pPr>
            <a:lvl7pPr marL="1481138" eaLnBrk="0" fontAlgn="base" hangingPunct="0">
              <a:spcBef>
                <a:spcPct val="0"/>
              </a:spcBef>
              <a:spcAft>
                <a:spcPct val="0"/>
              </a:spcAft>
              <a:defRPr sz="2400">
                <a:solidFill>
                  <a:schemeClr val="tx1"/>
                </a:solidFill>
                <a:latin typeface="Times New Roman" panose="02020603050405020304" pitchFamily="18" charset="0"/>
              </a:defRPr>
            </a:lvl7pPr>
            <a:lvl8pPr marL="1938338" eaLnBrk="0" fontAlgn="base" hangingPunct="0">
              <a:spcBef>
                <a:spcPct val="0"/>
              </a:spcBef>
              <a:spcAft>
                <a:spcPct val="0"/>
              </a:spcAft>
              <a:defRPr sz="2400">
                <a:solidFill>
                  <a:schemeClr val="tx1"/>
                </a:solidFill>
                <a:latin typeface="Times New Roman" panose="02020603050405020304" pitchFamily="18" charset="0"/>
              </a:defRPr>
            </a:lvl8pPr>
            <a:lvl9pPr marL="2395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smtClean="0">
                <a:solidFill>
                  <a:srgbClr val="006600"/>
                </a:solidFill>
                <a:latin typeface="Liberation Sans" panose="020B0604020202020204"/>
              </a:rPr>
              <a:t>ISSUING PROCEDURES</a:t>
            </a:r>
            <a:endParaRPr lang="en-US" altLang="en-US" sz="2800" b="1" dirty="0">
              <a:solidFill>
                <a:srgbClr val="006600"/>
              </a:solidFill>
              <a:latin typeface="Liberation Sans" panose="020B0604020202020204"/>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Bond Basics</a:t>
            </a:r>
            <a:endParaRPr lang="en-US" altLang="en-US" sz="3200" b="1" dirty="0">
              <a:solidFill>
                <a:srgbClr val="CC0000"/>
              </a:solidFill>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Tree>
    <p:extLst>
      <p:ext uri="{BB962C8B-B14F-4D97-AF65-F5344CB8AC3E}">
        <p14:creationId xmlns:p14="http://schemas.microsoft.com/office/powerpoint/2010/main" val="3362100316"/>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62000" y="320713"/>
            <a:ext cx="7531568" cy="6080087"/>
          </a:xfrm>
          <a:prstGeom prst="rect">
            <a:avLst/>
          </a:prstGeom>
        </p:spPr>
      </p:pic>
      <p:sp>
        <p:nvSpPr>
          <p:cNvPr id="2" name="Rectangle 1"/>
          <p:cNvSpPr/>
          <p:nvPr/>
        </p:nvSpPr>
        <p:spPr>
          <a:xfrm>
            <a:off x="734704" y="5715000"/>
            <a:ext cx="1828800" cy="461665"/>
          </a:xfrm>
          <a:prstGeom prst="rect">
            <a:avLst/>
          </a:prstGeom>
        </p:spPr>
        <p:txBody>
          <a:bodyPr wrap="square">
            <a:spAutoFit/>
          </a:bodyPr>
          <a:lstStyle/>
          <a:p>
            <a:pPr algn="l"/>
            <a:r>
              <a:rPr lang="en-US" sz="1200" b="1" dirty="0" smtClean="0">
                <a:latin typeface="Liberation Sans" panose="020B0604020202020204" pitchFamily="34" charset="0"/>
              </a:rPr>
              <a:t>Illustration 10-8</a:t>
            </a:r>
            <a:endParaRPr lang="en-US" sz="1200" b="1" dirty="0">
              <a:latin typeface="Liberation Sans" panose="020B0604020202020204" pitchFamily="34" charset="0"/>
            </a:endParaRPr>
          </a:p>
          <a:p>
            <a:pPr algn="l"/>
            <a:r>
              <a:rPr lang="en-US" sz="1200" dirty="0">
                <a:latin typeface="Liberation Sans" panose="020B0604020202020204" pitchFamily="34" charset="0"/>
              </a:rPr>
              <a:t>Bond </a:t>
            </a:r>
            <a:r>
              <a:rPr lang="en-US" sz="1200" dirty="0" smtClean="0">
                <a:latin typeface="Liberation Sans" panose="020B0604020202020204" pitchFamily="34" charset="0"/>
              </a:rPr>
              <a:t>certificate</a:t>
            </a:r>
            <a:endParaRPr lang="en-US" sz="1200"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Text Box 2"/>
          <p:cNvSpPr txBox="1">
            <a:spLocks noChangeArrowheads="1"/>
          </p:cNvSpPr>
          <p:nvPr/>
        </p:nvSpPr>
        <p:spPr bwMode="auto">
          <a:xfrm>
            <a:off x="609600" y="1295400"/>
            <a:ext cx="82296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defRPr sz="2400">
                <a:solidFill>
                  <a:schemeClr val="tx1"/>
                </a:solidFill>
                <a:latin typeface="Times New Roman" panose="02020603050405020304" pitchFamily="18" charset="0"/>
              </a:defRPr>
            </a:lvl1pPr>
            <a:lvl2pPr marL="223838" algn="l">
              <a:defRPr sz="2400">
                <a:solidFill>
                  <a:schemeClr val="tx1"/>
                </a:solidFill>
                <a:latin typeface="Times New Roman" panose="02020603050405020304" pitchFamily="18" charset="0"/>
              </a:defRPr>
            </a:lvl2pPr>
            <a:lvl3pPr marL="338138" algn="l">
              <a:defRPr sz="2400">
                <a:solidFill>
                  <a:schemeClr val="tx1"/>
                </a:solidFill>
                <a:latin typeface="Times New Roman" panose="02020603050405020304" pitchFamily="18" charset="0"/>
              </a:defRPr>
            </a:lvl3pPr>
            <a:lvl4pPr marL="452438" algn="l">
              <a:defRPr sz="2400">
                <a:solidFill>
                  <a:schemeClr val="tx1"/>
                </a:solidFill>
                <a:latin typeface="Times New Roman" panose="02020603050405020304" pitchFamily="18" charset="0"/>
              </a:defRPr>
            </a:lvl4pPr>
            <a:lvl5pPr marL="566738" algn="l">
              <a:defRPr sz="2400">
                <a:solidFill>
                  <a:schemeClr val="tx1"/>
                </a:solidFill>
                <a:latin typeface="Times New Roman" panose="02020603050405020304" pitchFamily="18" charset="0"/>
              </a:defRPr>
            </a:lvl5pPr>
            <a:lvl6pPr marL="1023938" eaLnBrk="0" fontAlgn="base" hangingPunct="0">
              <a:spcBef>
                <a:spcPct val="0"/>
              </a:spcBef>
              <a:spcAft>
                <a:spcPct val="0"/>
              </a:spcAft>
              <a:defRPr sz="2400">
                <a:solidFill>
                  <a:schemeClr val="tx1"/>
                </a:solidFill>
                <a:latin typeface="Times New Roman" panose="02020603050405020304" pitchFamily="18" charset="0"/>
              </a:defRPr>
            </a:lvl6pPr>
            <a:lvl7pPr marL="1481138" eaLnBrk="0" fontAlgn="base" hangingPunct="0">
              <a:spcBef>
                <a:spcPct val="0"/>
              </a:spcBef>
              <a:spcAft>
                <a:spcPct val="0"/>
              </a:spcAft>
              <a:defRPr sz="2400">
                <a:solidFill>
                  <a:schemeClr val="tx1"/>
                </a:solidFill>
                <a:latin typeface="Times New Roman" panose="02020603050405020304" pitchFamily="18" charset="0"/>
              </a:defRPr>
            </a:lvl7pPr>
            <a:lvl8pPr marL="1938338" eaLnBrk="0" fontAlgn="base" hangingPunct="0">
              <a:spcBef>
                <a:spcPct val="0"/>
              </a:spcBef>
              <a:spcAft>
                <a:spcPct val="0"/>
              </a:spcAft>
              <a:defRPr sz="2400">
                <a:solidFill>
                  <a:schemeClr val="tx1"/>
                </a:solidFill>
                <a:latin typeface="Times New Roman" panose="02020603050405020304" pitchFamily="18" charset="0"/>
              </a:defRPr>
            </a:lvl8pPr>
            <a:lvl9pPr marL="2395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smtClean="0">
                <a:solidFill>
                  <a:srgbClr val="006600"/>
                </a:solidFill>
                <a:latin typeface="Liberation Sans" panose="020B0604020202020204"/>
              </a:rPr>
              <a:t>BOND TRADING</a:t>
            </a:r>
            <a:endParaRPr lang="en-US" altLang="en-US" sz="2800" b="1" dirty="0">
              <a:solidFill>
                <a:srgbClr val="006600"/>
              </a:solidFill>
              <a:latin typeface="Liberation Sans" panose="020B0604020202020204"/>
            </a:endParaRPr>
          </a:p>
        </p:txBody>
      </p:sp>
      <p:sp>
        <p:nvSpPr>
          <p:cNvPr id="1107973" name="Text Box 5"/>
          <p:cNvSpPr txBox="1">
            <a:spLocks noChangeArrowheads="1"/>
          </p:cNvSpPr>
          <p:nvPr/>
        </p:nvSpPr>
        <p:spPr bwMode="auto">
          <a:xfrm>
            <a:off x="609600" y="1957388"/>
            <a:ext cx="8229600" cy="246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457200" algn="l">
              <a:defRPr sz="2400">
                <a:solidFill>
                  <a:schemeClr val="tx1"/>
                </a:solidFill>
                <a:latin typeface="Times New Roman" panose="02020603050405020304" pitchFamily="18" charset="0"/>
              </a:defRPr>
            </a:lvl1pPr>
            <a:lvl2pPr marL="971550" algn="l">
              <a:defRPr sz="2400">
                <a:solidFill>
                  <a:schemeClr val="tx1"/>
                </a:solidFill>
                <a:latin typeface="Times New Roman" panose="02020603050405020304" pitchFamily="18" charset="0"/>
              </a:defRPr>
            </a:lvl2pPr>
            <a:lvl3pPr marL="1652588" indent="-457200" algn="l">
              <a:defRPr sz="2400">
                <a:solidFill>
                  <a:schemeClr val="tx1"/>
                </a:solidFill>
                <a:latin typeface="Times New Roman" panose="02020603050405020304" pitchFamily="18" charset="0"/>
              </a:defRPr>
            </a:lvl3pPr>
            <a:lvl4pPr marL="2224088" indent="-457200" algn="l">
              <a:defRPr sz="2400">
                <a:solidFill>
                  <a:schemeClr val="tx1"/>
                </a:solidFill>
                <a:latin typeface="Times New Roman" panose="02020603050405020304" pitchFamily="18" charset="0"/>
              </a:defRPr>
            </a:lvl4pPr>
            <a:lvl5pPr marL="2795588" indent="-457200" algn="l">
              <a:defRPr sz="2400">
                <a:solidFill>
                  <a:schemeClr val="tx1"/>
                </a:solidFill>
                <a:latin typeface="Times New Roman" panose="02020603050405020304" pitchFamily="18" charset="0"/>
              </a:defRPr>
            </a:lvl5pPr>
            <a:lvl6pPr marL="3252788" indent="-457200" eaLnBrk="0" fontAlgn="base" hangingPunct="0">
              <a:spcBef>
                <a:spcPct val="0"/>
              </a:spcBef>
              <a:spcAft>
                <a:spcPct val="0"/>
              </a:spcAft>
              <a:defRPr sz="2400">
                <a:solidFill>
                  <a:schemeClr val="tx1"/>
                </a:solidFill>
                <a:latin typeface="Times New Roman" panose="02020603050405020304" pitchFamily="18" charset="0"/>
              </a:defRPr>
            </a:lvl6pPr>
            <a:lvl7pPr marL="3709988" indent="-457200" eaLnBrk="0" fontAlgn="base" hangingPunct="0">
              <a:spcBef>
                <a:spcPct val="0"/>
              </a:spcBef>
              <a:spcAft>
                <a:spcPct val="0"/>
              </a:spcAft>
              <a:defRPr sz="2400">
                <a:solidFill>
                  <a:schemeClr val="tx1"/>
                </a:solidFill>
                <a:latin typeface="Times New Roman" panose="02020603050405020304" pitchFamily="18" charset="0"/>
              </a:defRPr>
            </a:lvl7pPr>
            <a:lvl8pPr marL="4167188" indent="-457200" eaLnBrk="0" fontAlgn="base" hangingPunct="0">
              <a:spcBef>
                <a:spcPct val="0"/>
              </a:spcBef>
              <a:spcAft>
                <a:spcPct val="0"/>
              </a:spcAft>
              <a:defRPr sz="2400">
                <a:solidFill>
                  <a:schemeClr val="tx1"/>
                </a:solidFill>
                <a:latin typeface="Times New Roman" panose="02020603050405020304" pitchFamily="18" charset="0"/>
              </a:defRPr>
            </a:lvl8pPr>
            <a:lvl9pPr marL="462438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Bondholders can sell their bonds, at any time, at the current market price on national securities exchanges.</a:t>
            </a:r>
          </a:p>
          <a:p>
            <a:pPr>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Bond prices are quoted as a percentage of the face value.</a:t>
            </a:r>
          </a:p>
          <a:p>
            <a:pPr>
              <a:lnSpc>
                <a:spcPct val="120000"/>
              </a:lnSpc>
              <a:spcBef>
                <a:spcPct val="50000"/>
              </a:spcBef>
              <a:buClr>
                <a:srgbClr val="CC0000"/>
              </a:buClr>
              <a:buSzPct val="80000"/>
              <a:buFont typeface="Wingdings" panose="05000000000000000000" pitchFamily="2" charset="2"/>
              <a:buChar char="u"/>
            </a:pPr>
            <a:r>
              <a:rPr lang="en-US" altLang="en-US" sz="2200" dirty="0">
                <a:solidFill>
                  <a:srgbClr val="000000"/>
                </a:solidFill>
                <a:latin typeface="Liberation Sans" panose="020B0604020202020204"/>
              </a:rPr>
              <a:t>Newspapers and the financial press publish bond prices and trading activity daily.</a:t>
            </a:r>
          </a:p>
        </p:txBody>
      </p:sp>
      <p:sp>
        <p:nvSpPr>
          <p:cNvPr id="9"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Bond Basics</a:t>
            </a:r>
            <a:endParaRPr lang="en-US" altLang="en-US" sz="3200" b="1" dirty="0">
              <a:solidFill>
                <a:srgbClr val="CC0000"/>
              </a:solidFill>
              <a:latin typeface="Liberation Sans" panose="020B0604020202020204"/>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2" name="Rectangle 1"/>
          <p:cNvSpPr/>
          <p:nvPr/>
        </p:nvSpPr>
        <p:spPr>
          <a:xfrm>
            <a:off x="364671" y="5830277"/>
            <a:ext cx="4572000" cy="461665"/>
          </a:xfrm>
          <a:prstGeom prst="rect">
            <a:avLst/>
          </a:prstGeom>
        </p:spPr>
        <p:txBody>
          <a:bodyPr wrap="square">
            <a:spAutoFit/>
          </a:bodyPr>
          <a:lstStyle/>
          <a:p>
            <a:pPr algn="l"/>
            <a:r>
              <a:rPr lang="en-US" sz="1200" b="1" dirty="0">
                <a:latin typeface="Liberation Sans" panose="020B0604020202020204" pitchFamily="34" charset="0"/>
              </a:rPr>
              <a:t>Illustration 10-9 </a:t>
            </a:r>
            <a:endParaRPr lang="en-US" sz="1200" b="1" dirty="0" smtClean="0">
              <a:latin typeface="Liberation Sans" panose="020B0604020202020204" pitchFamily="34" charset="0"/>
            </a:endParaRPr>
          </a:p>
          <a:p>
            <a:pPr algn="l"/>
            <a:r>
              <a:rPr lang="en-US" sz="1200" dirty="0" smtClean="0">
                <a:latin typeface="Liberation Sans" panose="020B0604020202020204" pitchFamily="34" charset="0"/>
              </a:rPr>
              <a:t>Market </a:t>
            </a:r>
            <a:r>
              <a:rPr lang="en-US" sz="1200" dirty="0">
                <a:latin typeface="Liberation Sans" panose="020B0604020202020204" pitchFamily="34" charset="0"/>
              </a:rPr>
              <a:t>information for bonds</a:t>
            </a:r>
          </a:p>
        </p:txBody>
      </p:sp>
      <p:pic>
        <p:nvPicPr>
          <p:cNvPr id="3" name="Picture 2"/>
          <p:cNvPicPr>
            <a:picLocks noChangeAspect="1"/>
          </p:cNvPicPr>
          <p:nvPr/>
        </p:nvPicPr>
        <p:blipFill>
          <a:blip r:embed="rId3"/>
          <a:stretch>
            <a:fillRect/>
          </a:stretch>
        </p:blipFill>
        <p:spPr>
          <a:xfrm>
            <a:off x="457200" y="4724400"/>
            <a:ext cx="8229600" cy="1055247"/>
          </a:xfrm>
          <a:prstGeom prst="rect">
            <a:avLst/>
          </a:prstGeom>
          <a:noFill/>
          <a:ln w="19050" cap="sq">
            <a:solidFill>
              <a:schemeClr val="tx1"/>
            </a:solidFill>
            <a:miter lim="800000"/>
            <a:headEnd type="none" w="sm" len="sm"/>
            <a:tailEnd type="none" w="sm" len="sm"/>
          </a:ln>
          <a:effectLst/>
        </p:spPr>
      </p:pic>
    </p:spTree>
    <p:extLst>
      <p:ext uri="{BB962C8B-B14F-4D97-AF65-F5344CB8AC3E}">
        <p14:creationId xmlns:p14="http://schemas.microsoft.com/office/powerpoint/2010/main" val="1854586288"/>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21" name="Text Box 5"/>
          <p:cNvSpPr txBox="1">
            <a:spLocks noChangeArrowheads="1"/>
          </p:cNvSpPr>
          <p:nvPr/>
        </p:nvSpPr>
        <p:spPr bwMode="auto">
          <a:xfrm>
            <a:off x="609600" y="1957388"/>
            <a:ext cx="8229600" cy="3850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685800" indent="-457200" algn="l">
              <a:lnSpc>
                <a:spcPct val="120000"/>
              </a:lnSpc>
              <a:spcBef>
                <a:spcPct val="50000"/>
              </a:spcBef>
              <a:buClr>
                <a:srgbClr val="CC0000"/>
              </a:buClr>
              <a:buSzPct val="80000"/>
              <a:buFont typeface="Wingdings" panose="05000000000000000000" pitchFamily="2" charset="2"/>
              <a:buChar char="u"/>
              <a:defRPr sz="2200">
                <a:solidFill>
                  <a:srgbClr val="000000"/>
                </a:solidFill>
                <a:latin typeface="Liberation Sans" panose="020B0604020202020204"/>
              </a:defRPr>
            </a:lvl1pPr>
            <a:lvl2pPr marL="971550" algn="l"/>
            <a:lvl3pPr marL="1652588" indent="-457200" algn="l"/>
            <a:lvl4pPr marL="2224088" indent="-457200" algn="l"/>
            <a:lvl5pPr marL="2795588" indent="-457200" algn="l"/>
            <a:lvl6pPr marL="3252788" indent="-457200" eaLnBrk="0" fontAlgn="base" hangingPunct="0">
              <a:spcBef>
                <a:spcPct val="0"/>
              </a:spcBef>
              <a:spcAft>
                <a:spcPct val="0"/>
              </a:spcAft>
            </a:lvl6pPr>
            <a:lvl7pPr marL="3709988" indent="-457200" eaLnBrk="0" fontAlgn="base" hangingPunct="0">
              <a:spcBef>
                <a:spcPct val="0"/>
              </a:spcBef>
              <a:spcAft>
                <a:spcPct val="0"/>
              </a:spcAft>
            </a:lvl7pPr>
            <a:lvl8pPr marL="4167188" indent="-457200" eaLnBrk="0" fontAlgn="base" hangingPunct="0">
              <a:spcBef>
                <a:spcPct val="0"/>
              </a:spcBef>
              <a:spcAft>
                <a:spcPct val="0"/>
              </a:spcAft>
            </a:lvl8pPr>
            <a:lvl9pPr marL="4624388" indent="-457200" eaLnBrk="0" fontAlgn="base" hangingPunct="0">
              <a:spcBef>
                <a:spcPct val="0"/>
              </a:spcBef>
              <a:spcAft>
                <a:spcPct val="0"/>
              </a:spcAft>
            </a:lvl9pPr>
          </a:lstStyle>
          <a:p>
            <a:r>
              <a:rPr lang="en-US" altLang="en-US" dirty="0"/>
              <a:t>Bondholders can sell their bonds, at any time, at the current market price on national securities exchanges.</a:t>
            </a:r>
          </a:p>
          <a:p>
            <a:r>
              <a:rPr lang="en-US" altLang="en-US" dirty="0"/>
              <a:t>Bond prices are quoted as a percentage of the face value.</a:t>
            </a:r>
          </a:p>
          <a:p>
            <a:r>
              <a:rPr lang="en-US" altLang="en-US" dirty="0"/>
              <a:t>Newspapers and the financial press publish bond prices and trading activity daily.</a:t>
            </a:r>
          </a:p>
          <a:p>
            <a:r>
              <a:rPr lang="en-US" altLang="en-US" dirty="0"/>
              <a:t>A corporation makes journal entries only when it issues or buys back bonds, or when bondholders exchange convertible bonds into ordinary shares.</a:t>
            </a:r>
          </a:p>
        </p:txBody>
      </p:sp>
      <p:sp>
        <p:nvSpPr>
          <p:cNvPr id="7" name="Text Box 2"/>
          <p:cNvSpPr txBox="1">
            <a:spLocks noChangeArrowheads="1"/>
          </p:cNvSpPr>
          <p:nvPr/>
        </p:nvSpPr>
        <p:spPr bwMode="auto">
          <a:xfrm>
            <a:off x="609600" y="1295400"/>
            <a:ext cx="82296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a:defRPr sz="2400">
                <a:solidFill>
                  <a:schemeClr val="tx1"/>
                </a:solidFill>
                <a:latin typeface="Times New Roman" panose="02020603050405020304" pitchFamily="18" charset="0"/>
              </a:defRPr>
            </a:lvl1pPr>
            <a:lvl2pPr marL="223838" algn="l">
              <a:defRPr sz="2400">
                <a:solidFill>
                  <a:schemeClr val="tx1"/>
                </a:solidFill>
                <a:latin typeface="Times New Roman" panose="02020603050405020304" pitchFamily="18" charset="0"/>
              </a:defRPr>
            </a:lvl2pPr>
            <a:lvl3pPr marL="338138" algn="l">
              <a:defRPr sz="2400">
                <a:solidFill>
                  <a:schemeClr val="tx1"/>
                </a:solidFill>
                <a:latin typeface="Times New Roman" panose="02020603050405020304" pitchFamily="18" charset="0"/>
              </a:defRPr>
            </a:lvl3pPr>
            <a:lvl4pPr marL="452438" algn="l">
              <a:defRPr sz="2400">
                <a:solidFill>
                  <a:schemeClr val="tx1"/>
                </a:solidFill>
                <a:latin typeface="Times New Roman" panose="02020603050405020304" pitchFamily="18" charset="0"/>
              </a:defRPr>
            </a:lvl4pPr>
            <a:lvl5pPr marL="566738" algn="l">
              <a:defRPr sz="2400">
                <a:solidFill>
                  <a:schemeClr val="tx1"/>
                </a:solidFill>
                <a:latin typeface="Times New Roman" panose="02020603050405020304" pitchFamily="18" charset="0"/>
              </a:defRPr>
            </a:lvl5pPr>
            <a:lvl6pPr marL="1023938" eaLnBrk="0" fontAlgn="base" hangingPunct="0">
              <a:spcBef>
                <a:spcPct val="0"/>
              </a:spcBef>
              <a:spcAft>
                <a:spcPct val="0"/>
              </a:spcAft>
              <a:defRPr sz="2400">
                <a:solidFill>
                  <a:schemeClr val="tx1"/>
                </a:solidFill>
                <a:latin typeface="Times New Roman" panose="02020603050405020304" pitchFamily="18" charset="0"/>
              </a:defRPr>
            </a:lvl6pPr>
            <a:lvl7pPr marL="1481138" eaLnBrk="0" fontAlgn="base" hangingPunct="0">
              <a:spcBef>
                <a:spcPct val="0"/>
              </a:spcBef>
              <a:spcAft>
                <a:spcPct val="0"/>
              </a:spcAft>
              <a:defRPr sz="2400">
                <a:solidFill>
                  <a:schemeClr val="tx1"/>
                </a:solidFill>
                <a:latin typeface="Times New Roman" panose="02020603050405020304" pitchFamily="18" charset="0"/>
              </a:defRPr>
            </a:lvl7pPr>
            <a:lvl8pPr marL="1938338" eaLnBrk="0" fontAlgn="base" hangingPunct="0">
              <a:spcBef>
                <a:spcPct val="0"/>
              </a:spcBef>
              <a:spcAft>
                <a:spcPct val="0"/>
              </a:spcAft>
              <a:defRPr sz="2400">
                <a:solidFill>
                  <a:schemeClr val="tx1"/>
                </a:solidFill>
                <a:latin typeface="Times New Roman" panose="02020603050405020304" pitchFamily="18" charset="0"/>
              </a:defRPr>
            </a:lvl8pPr>
            <a:lvl9pPr marL="2395538"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smtClean="0">
                <a:solidFill>
                  <a:srgbClr val="006600"/>
                </a:solidFill>
                <a:latin typeface="Liberation Sans" panose="020B0604020202020204"/>
              </a:rPr>
              <a:t>BOND TRADING</a:t>
            </a:r>
            <a:endParaRPr lang="en-US" altLang="en-US" sz="2800" b="1" dirty="0">
              <a:solidFill>
                <a:srgbClr val="006600"/>
              </a:solidFill>
              <a:latin typeface="Liberation Sans" panose="020B0604020202020204"/>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a:rPr>
              <a:t>Bond Basics</a:t>
            </a:r>
            <a:endParaRPr lang="en-US" altLang="en-US" sz="3200" b="1" dirty="0">
              <a:solidFill>
                <a:srgbClr val="CC0000"/>
              </a:solidFill>
              <a:latin typeface="Liberation Sans" panose="020B0604020202020204"/>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4</a:t>
            </a:r>
            <a:endParaRPr lang="en-US" altLang="en-US" dirty="0">
              <a:latin typeface="Liberation Sans" panose="020B0604020202020204"/>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Tree>
    <p:extLst>
      <p:ext uri="{BB962C8B-B14F-4D97-AF65-F5344CB8AC3E}">
        <p14:creationId xmlns:p14="http://schemas.microsoft.com/office/powerpoint/2010/main" val="393924275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5" name="Rectangle 5"/>
          <p:cNvSpPr>
            <a:spLocks noChangeArrowheads="1"/>
          </p:cNvSpPr>
          <p:nvPr/>
        </p:nvSpPr>
        <p:spPr bwMode="auto">
          <a:xfrm>
            <a:off x="685800" y="4430104"/>
            <a:ext cx="4648200" cy="1220562"/>
          </a:xfrm>
          <a:prstGeom prst="rect">
            <a:avLst/>
          </a:prstGeom>
          <a:solidFill>
            <a:srgbClr val="FFFFC5"/>
          </a:solidFill>
          <a:ln w="19050" cap="sq">
            <a:solidFill>
              <a:schemeClr val="folHlink"/>
            </a:solidFill>
            <a:miter lim="800000"/>
            <a:headEnd type="none" w="sm" len="sm"/>
            <a:tailEnd type="none" w="sm" len="sm"/>
          </a:ln>
          <a:effectLst>
            <a:innerShdw blurRad="114300">
              <a:prstClr val="black"/>
            </a:innerShdw>
          </a:effectLst>
        </p:spPr>
        <p:txBody>
          <a:bodyPr lIns="182880" tIns="18288" rIns="182880" anchor="ctr" anchorCtr="0">
            <a:noAutofit/>
          </a:bodyPr>
          <a:lstStyle/>
          <a:p>
            <a:pPr algn="l">
              <a:lnSpc>
                <a:spcPct val="110000"/>
              </a:lnSpc>
              <a:spcBef>
                <a:spcPts val="0"/>
              </a:spcBef>
              <a:buSzPct val="80000"/>
            </a:pPr>
            <a:r>
              <a:rPr lang="en-US" altLang="en-US" sz="2000" dirty="0">
                <a:latin typeface="Liberation Sans" panose="020B0604020202020204" pitchFamily="34" charset="0"/>
              </a:rPr>
              <a:t>The process of finding the present value is referred to as discounting the future amounts.</a:t>
            </a:r>
          </a:p>
        </p:txBody>
      </p:sp>
      <p:sp>
        <p:nvSpPr>
          <p:cNvPr id="558091" name="Text Box 11"/>
          <p:cNvSpPr txBox="1">
            <a:spLocks noChangeArrowheads="1"/>
          </p:cNvSpPr>
          <p:nvPr/>
        </p:nvSpPr>
        <p:spPr bwMode="auto">
          <a:xfrm>
            <a:off x="609600" y="1311348"/>
            <a:ext cx="8229600" cy="2707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SzPct val="80000"/>
            </a:pPr>
            <a:r>
              <a:rPr lang="en-US" altLang="en-US" sz="2300" dirty="0">
                <a:latin typeface="Liberation Sans" panose="020B0604020202020204" pitchFamily="34" charset="0"/>
              </a:rPr>
              <a:t>The current market price (present value) of a bond is a function of three factors: </a:t>
            </a:r>
          </a:p>
          <a:p>
            <a:pPr lvl="1">
              <a:lnSpc>
                <a:spcPct val="125000"/>
              </a:lnSpc>
              <a:spcBef>
                <a:spcPts val="1200"/>
              </a:spcBef>
              <a:buFontTx/>
              <a:buAutoNum type="arabicPeriod"/>
            </a:pPr>
            <a:r>
              <a:rPr lang="en-US" altLang="en-US" sz="2200" dirty="0">
                <a:latin typeface="Liberation Sans" panose="020B0604020202020204" pitchFamily="34" charset="0"/>
              </a:rPr>
              <a:t>the dollar amounts to be received, </a:t>
            </a:r>
          </a:p>
          <a:p>
            <a:pPr lvl="1">
              <a:lnSpc>
                <a:spcPct val="125000"/>
              </a:lnSpc>
              <a:spcBef>
                <a:spcPts val="1200"/>
              </a:spcBef>
              <a:buFontTx/>
              <a:buAutoNum type="arabicPeriod"/>
            </a:pPr>
            <a:r>
              <a:rPr lang="en-US" altLang="en-US" sz="2200" dirty="0">
                <a:latin typeface="Liberation Sans" panose="020B0604020202020204" pitchFamily="34" charset="0"/>
              </a:rPr>
              <a:t>the length of time until the amounts are received, and </a:t>
            </a:r>
          </a:p>
          <a:p>
            <a:pPr lvl="1">
              <a:lnSpc>
                <a:spcPct val="125000"/>
              </a:lnSpc>
              <a:spcBef>
                <a:spcPts val="1200"/>
              </a:spcBef>
              <a:buFontTx/>
              <a:buAutoNum type="arabicPeriod"/>
            </a:pPr>
            <a:r>
              <a:rPr lang="en-US" altLang="en-US" sz="2200" dirty="0">
                <a:latin typeface="Liberation Sans" panose="020B0604020202020204" pitchFamily="34" charset="0"/>
              </a:rPr>
              <a:t>the market rate of interest. </a:t>
            </a:r>
          </a:p>
        </p:txBody>
      </p:sp>
      <p:sp>
        <p:nvSpPr>
          <p:cNvPr id="10" name="Rectangle 2"/>
          <p:cNvSpPr>
            <a:spLocks noChangeArrowheads="1"/>
          </p:cNvSpPr>
          <p:nvPr/>
        </p:nvSpPr>
        <p:spPr bwMode="auto">
          <a:xfrm>
            <a:off x="623248" y="304800"/>
            <a:ext cx="7682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Determining the Market Price of a Bond</a:t>
            </a:r>
            <a:endParaRPr lang="en-US" altLang="en-US" sz="3200" b="1" dirty="0">
              <a:solidFill>
                <a:srgbClr val="CC0000"/>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pic>
        <p:nvPicPr>
          <p:cNvPr id="2" name="Picture 1"/>
          <p:cNvPicPr>
            <a:picLocks noChangeAspect="1"/>
          </p:cNvPicPr>
          <p:nvPr/>
        </p:nvPicPr>
        <p:blipFill>
          <a:blip r:embed="rId3"/>
          <a:stretch>
            <a:fillRect/>
          </a:stretch>
        </p:blipFill>
        <p:spPr>
          <a:xfrm>
            <a:off x="5943600" y="3656982"/>
            <a:ext cx="2023707" cy="2820018"/>
          </a:xfrm>
          <a:prstGeom prst="rect">
            <a:avLst/>
          </a:prstGeo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17094" y="2681345"/>
            <a:ext cx="6645906" cy="1814455"/>
          </a:xfrm>
          <a:prstGeom prst="rect">
            <a:avLst/>
          </a:prstGeom>
        </p:spPr>
      </p:pic>
      <p:sp>
        <p:nvSpPr>
          <p:cNvPr id="633858" name="Text Box 2"/>
          <p:cNvSpPr txBox="1">
            <a:spLocks noChangeArrowheads="1"/>
          </p:cNvSpPr>
          <p:nvPr/>
        </p:nvSpPr>
        <p:spPr bwMode="auto">
          <a:xfrm>
            <a:off x="609600" y="1295400"/>
            <a:ext cx="8153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6313" indent="-457200" algn="l">
              <a:defRPr sz="2400">
                <a:solidFill>
                  <a:schemeClr val="tx1"/>
                </a:solidFill>
                <a:latin typeface="Times New Roman" pitchFamily="18" charset="0"/>
              </a:defRPr>
            </a:lvl2pPr>
            <a:lvl3pPr marL="1547813" indent="-457200" algn="l">
              <a:defRPr sz="2400">
                <a:solidFill>
                  <a:schemeClr val="tx1"/>
                </a:solidFill>
                <a:latin typeface="Times New Roman" pitchFamily="18" charset="0"/>
              </a:defRPr>
            </a:lvl3pPr>
            <a:lvl4pPr marL="2119313" indent="-457200" algn="l">
              <a:defRPr sz="2400">
                <a:solidFill>
                  <a:schemeClr val="tx1"/>
                </a:solidFill>
                <a:latin typeface="Times New Roman" pitchFamily="18" charset="0"/>
              </a:defRPr>
            </a:lvl4pPr>
            <a:lvl5pPr marL="2690813" indent="-457200" algn="l">
              <a:defRPr sz="2400">
                <a:solidFill>
                  <a:schemeClr val="tx1"/>
                </a:solidFill>
                <a:latin typeface="Times New Roman" pitchFamily="18" charset="0"/>
              </a:defRPr>
            </a:lvl5pPr>
            <a:lvl6pPr marL="3148013" indent="-457200" eaLnBrk="0" fontAlgn="base" hangingPunct="0">
              <a:spcBef>
                <a:spcPct val="0"/>
              </a:spcBef>
              <a:spcAft>
                <a:spcPct val="0"/>
              </a:spcAft>
              <a:defRPr sz="2400">
                <a:solidFill>
                  <a:schemeClr val="tx1"/>
                </a:solidFill>
                <a:latin typeface="Times New Roman" pitchFamily="18" charset="0"/>
              </a:defRPr>
            </a:lvl6pPr>
            <a:lvl7pPr marL="3605213" indent="-457200" eaLnBrk="0" fontAlgn="base" hangingPunct="0">
              <a:spcBef>
                <a:spcPct val="0"/>
              </a:spcBef>
              <a:spcAft>
                <a:spcPct val="0"/>
              </a:spcAft>
              <a:defRPr sz="2400">
                <a:solidFill>
                  <a:schemeClr val="tx1"/>
                </a:solidFill>
                <a:latin typeface="Times New Roman" pitchFamily="18" charset="0"/>
              </a:defRPr>
            </a:lvl7pPr>
            <a:lvl8pPr marL="4062413" indent="-457200" eaLnBrk="0" fontAlgn="base" hangingPunct="0">
              <a:spcBef>
                <a:spcPct val="0"/>
              </a:spcBef>
              <a:spcAft>
                <a:spcPct val="0"/>
              </a:spcAft>
              <a:defRPr sz="2400">
                <a:solidFill>
                  <a:schemeClr val="tx1"/>
                </a:solidFill>
                <a:latin typeface="Times New Roman" pitchFamily="18" charset="0"/>
              </a:defRPr>
            </a:lvl8pPr>
            <a:lvl9pPr marL="4519613"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that Acropolis </a:t>
            </a:r>
            <a:r>
              <a:rPr lang="en-US" altLang="en-US" sz="2100" dirty="0" smtClean="0">
                <a:latin typeface="Liberation Sans" panose="020B0604020202020204" pitchFamily="34" charset="0"/>
              </a:rPr>
              <a:t>SA </a:t>
            </a:r>
            <a:r>
              <a:rPr lang="en-US" altLang="en-US" sz="2100" dirty="0">
                <a:latin typeface="Liberation Sans" panose="020B0604020202020204" pitchFamily="34" charset="0"/>
              </a:rPr>
              <a:t>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issues </a:t>
            </a:r>
            <a:r>
              <a:rPr lang="en-US" altLang="en-US" sz="2100" dirty="0" smtClean="0">
                <a:latin typeface="Liberation Sans" panose="020B0604020202020204" pitchFamily="34" charset="0"/>
              </a:rPr>
              <a:t>€100,000 </a:t>
            </a:r>
            <a:r>
              <a:rPr lang="en-US" altLang="en-US" sz="2100" dirty="0">
                <a:latin typeface="Liberation Sans" panose="020B0604020202020204" pitchFamily="34" charset="0"/>
              </a:rPr>
              <a:t>of 9% bonds, due in five years, with interest payable annually at year-end.  </a:t>
            </a:r>
          </a:p>
        </p:txBody>
      </p:sp>
      <p:sp>
        <p:nvSpPr>
          <p:cNvPr id="633865" name="Rectangle 9"/>
          <p:cNvSpPr>
            <a:spLocks noChangeArrowheads="1"/>
          </p:cNvSpPr>
          <p:nvPr/>
        </p:nvSpPr>
        <p:spPr bwMode="auto">
          <a:xfrm>
            <a:off x="825906" y="5942125"/>
            <a:ext cx="3490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smtClean="0">
                <a:latin typeface="Liberation Sans" panose="020B0604020202020204" pitchFamily="34" charset="0"/>
              </a:rPr>
              <a:t>Illustration 10-11</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Computing the market price of bonds</a:t>
            </a:r>
          </a:p>
        </p:txBody>
      </p:sp>
      <p:sp>
        <p:nvSpPr>
          <p:cNvPr id="633866" name="Rectangle 10"/>
          <p:cNvSpPr>
            <a:spLocks noChangeArrowheads="1"/>
          </p:cNvSpPr>
          <p:nvPr/>
        </p:nvSpPr>
        <p:spPr bwMode="auto">
          <a:xfrm>
            <a:off x="457200" y="2667000"/>
            <a:ext cx="175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smtClean="0">
                <a:latin typeface="Liberation Sans" panose="020B0604020202020204" pitchFamily="34" charset="0"/>
              </a:rPr>
              <a:t>Illustration 10-10</a:t>
            </a:r>
            <a:r>
              <a:rPr lang="en-US" altLang="en-US" sz="1200" dirty="0" smtClean="0">
                <a:latin typeface="Liberation Sans" panose="020B0604020202020204" pitchFamily="34" charset="0"/>
              </a:rPr>
              <a:t> </a:t>
            </a:r>
          </a:p>
          <a:p>
            <a:pPr algn="l"/>
            <a:r>
              <a:rPr lang="en-US" altLang="en-US" sz="1200" dirty="0" smtClean="0">
                <a:latin typeface="Liberation Sans" panose="020B0604020202020204" pitchFamily="34" charset="0"/>
              </a:rPr>
              <a:t>Time </a:t>
            </a:r>
            <a:r>
              <a:rPr lang="en-US" altLang="en-US" sz="1200" dirty="0">
                <a:latin typeface="Liberation Sans" panose="020B0604020202020204" pitchFamily="34" charset="0"/>
              </a:rPr>
              <a:t>diagram depicting </a:t>
            </a:r>
            <a:r>
              <a:rPr lang="en-US" altLang="en-US" sz="1200" dirty="0" smtClean="0">
                <a:latin typeface="Liberation Sans" panose="020B0604020202020204" pitchFamily="34" charset="0"/>
              </a:rPr>
              <a:t>cash</a:t>
            </a:r>
            <a:r>
              <a:rPr lang="en-US" altLang="en-US" sz="1200" dirty="0">
                <a:latin typeface="Liberation Sans" panose="020B0604020202020204" pitchFamily="34" charset="0"/>
              </a:rPr>
              <a:t> </a:t>
            </a:r>
            <a:r>
              <a:rPr lang="en-US" altLang="en-US" sz="1200" dirty="0" smtClean="0">
                <a:latin typeface="Liberation Sans" panose="020B0604020202020204" pitchFamily="34" charset="0"/>
              </a:rPr>
              <a:t>flows</a:t>
            </a:r>
            <a:endParaRPr lang="en-US" altLang="en-US" sz="1200" dirty="0">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pic>
        <p:nvPicPr>
          <p:cNvPr id="4" name="Picture 3"/>
          <p:cNvPicPr>
            <a:picLocks noChangeAspect="1"/>
          </p:cNvPicPr>
          <p:nvPr/>
        </p:nvPicPr>
        <p:blipFill>
          <a:blip r:embed="rId4"/>
          <a:stretch>
            <a:fillRect/>
          </a:stretch>
        </p:blipFill>
        <p:spPr>
          <a:xfrm>
            <a:off x="903117" y="4724400"/>
            <a:ext cx="7859883" cy="1176881"/>
          </a:xfrm>
          <a:prstGeom prst="rect">
            <a:avLst/>
          </a:prstGeom>
          <a:noFill/>
          <a:ln w="12700" cap="sq">
            <a:solidFill>
              <a:schemeClr val="tx1"/>
            </a:solidFill>
            <a:miter lim="800000"/>
            <a:headEnd type="none" w="sm" len="sm"/>
            <a:tailEnd type="none" w="sm" len="sm"/>
          </a:ln>
          <a:effectLst/>
        </p:spPr>
      </p:pic>
      <p:sp>
        <p:nvSpPr>
          <p:cNvPr id="11" name="Rectangle 2"/>
          <p:cNvSpPr>
            <a:spLocks noChangeArrowheads="1"/>
          </p:cNvSpPr>
          <p:nvPr/>
        </p:nvSpPr>
        <p:spPr bwMode="auto">
          <a:xfrm>
            <a:off x="623248" y="304800"/>
            <a:ext cx="7682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Determining the Market Price of a Bond</a:t>
            </a:r>
            <a:endParaRPr lang="en-US" altLang="en-US" sz="3200" b="1" dirty="0">
              <a:solidFill>
                <a:srgbClr val="CC00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225759" y="539088"/>
            <a:ext cx="1889901"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10</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28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0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ts val="0"/>
              </a:spcAft>
              <a:defRPr/>
            </a:pPr>
            <a:r>
              <a:rPr lang="en-US" sz="1800" b="0" i="0" dirty="0" smtClean="0">
                <a:solidFill>
                  <a:schemeClr val="tx1"/>
                </a:solidFill>
                <a:latin typeface="Liberation Sans" panose="020B0604020202020204" pitchFamily="34" charset="0"/>
              </a:rPr>
              <a:t>After </a:t>
            </a:r>
            <a:r>
              <a:rPr lang="en-US" sz="18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a current liability, and identify the major types of current liabilities. </a:t>
            </a:r>
            <a:endParaRPr lang="en-US" sz="18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accounting for notes payable</a:t>
            </a:r>
            <a:r>
              <a:rPr lang="en-US" sz="18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the accounting for other current liabilities. </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why bonds are issued, and identify the types of bonds. </a:t>
            </a:r>
            <a:endParaRPr lang="en-US" sz="18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Prepare </a:t>
            </a:r>
            <a:r>
              <a:rPr lang="en-US" sz="1800" dirty="0">
                <a:latin typeface="Liberation Sans" panose="020B0604020202020204" pitchFamily="34" charset="0"/>
              </a:rPr>
              <a:t>the entries for the issuance of bonds and interest expense. </a:t>
            </a:r>
            <a:endParaRPr lang="en-US" sz="18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entries when bonds are redeemed. </a:t>
            </a:r>
            <a:endParaRPr lang="en-US" sz="18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accounting for long-term notes payable. </a:t>
            </a:r>
            <a:endParaRPr lang="en-US" sz="1800" dirty="0" smtClean="0">
              <a:latin typeface="Liberation Sans" panose="020B0604020202020204" pitchFamily="34" charset="0"/>
            </a:endParaRP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Identify </a:t>
            </a:r>
            <a:r>
              <a:rPr lang="en-US" sz="1800" dirty="0">
                <a:latin typeface="Liberation Sans" panose="020B0604020202020204" pitchFamily="34" charset="0"/>
              </a:rPr>
              <a:t>the methods for the presentation and analysis of non-current liabilities.</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362200" y="762000"/>
            <a:ext cx="66294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800" b="1" i="0" dirty="0" smtClean="0">
                <a:solidFill>
                  <a:srgbClr val="5F5F5F"/>
                </a:solidFill>
                <a:latin typeface="Liberation Sans" panose="020B0604020202020204" pitchFamily="34" charset="0"/>
              </a:rPr>
              <a:t>Liabilities</a:t>
            </a:r>
            <a:endParaRPr lang="en-US" altLang="en-US" sz="48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21336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8803170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Planet,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57200" y="990600"/>
            <a:ext cx="8153400" cy="5053691"/>
          </a:xfrm>
          <a:prstGeom prst="rect">
            <a:avLst/>
          </a:prstGeom>
        </p:spPr>
        <p:txBody>
          <a:bodyPr wrap="square">
            <a:spAutoFit/>
          </a:bodyPr>
          <a:lstStyle/>
          <a:p>
            <a:pPr algn="just">
              <a:lnSpc>
                <a:spcPct val="110000"/>
              </a:lnSpc>
            </a:pPr>
            <a:r>
              <a:rPr lang="en-US" sz="1800" b="1" dirty="0" smtClean="0">
                <a:latin typeface="Liberation Sans" panose="020B0604020202020204" pitchFamily="34" charset="0"/>
              </a:rPr>
              <a:t>How </a:t>
            </a:r>
            <a:r>
              <a:rPr lang="en-US" sz="1800" b="1" dirty="0">
                <a:latin typeface="Liberation Sans" panose="020B0604020202020204" pitchFamily="34" charset="0"/>
              </a:rPr>
              <a:t>About Some Green </a:t>
            </a:r>
            <a:r>
              <a:rPr lang="en-US" sz="1800" b="1" dirty="0" smtClean="0">
                <a:latin typeface="Liberation Sans" panose="020B0604020202020204" pitchFamily="34" charset="0"/>
              </a:rPr>
              <a:t>Bonds</a:t>
            </a:r>
            <a:r>
              <a:rPr lang="en-US" sz="1800" b="1" dirty="0">
                <a:latin typeface="Liberation Sans" panose="020B0604020202020204" pitchFamily="34" charset="0"/>
              </a:rPr>
              <a:t>?</a:t>
            </a:r>
          </a:p>
          <a:p>
            <a:pPr algn="just">
              <a:lnSpc>
                <a:spcPct val="110000"/>
              </a:lnSpc>
              <a:spcBef>
                <a:spcPts val="600"/>
              </a:spcBef>
            </a:pPr>
            <a:r>
              <a:rPr lang="en-US" sz="1800" b="1" dirty="0" smtClean="0">
                <a:solidFill>
                  <a:srgbClr val="CC0000"/>
                </a:solidFill>
                <a:latin typeface="Liberation Sans" panose="020B0604020202020204" pitchFamily="34" charset="0"/>
              </a:rPr>
              <a:t>Unilever</a:t>
            </a:r>
            <a:r>
              <a:rPr lang="en-US" sz="1800" dirty="0" smtClean="0">
                <a:latin typeface="Liberation Sans" panose="020B0604020202020204" pitchFamily="34" charset="0"/>
              </a:rPr>
              <a:t> </a:t>
            </a:r>
            <a:r>
              <a:rPr lang="en-US" sz="1800" dirty="0">
                <a:latin typeface="Liberation Sans" panose="020B0604020202020204" pitchFamily="34" charset="0"/>
              </a:rPr>
              <a:t>(GBR and NLD) recently began producing popular frozen treats such as Magnums and Cornettos, funded by green bonds. Green bonds are debt used to fund activities such as renewable-energy projects. In Unilever’s case, the proceeds from the sale of green bonds are used to clean up the company’s manufacturing operations and cut waste (such as related to energy consumption). The use of green bonds has taken off as companies now have guidelines as to how to disclose and report on these green-bond proceeds. These standardized disclosures </a:t>
            </a:r>
            <a:r>
              <a:rPr lang="en-US" sz="1800" dirty="0" smtClean="0">
                <a:latin typeface="Liberation Sans" panose="020B0604020202020204" pitchFamily="34" charset="0"/>
              </a:rPr>
              <a:t>provide </a:t>
            </a:r>
            <a:r>
              <a:rPr lang="en-US" sz="1800" dirty="0">
                <a:latin typeface="Liberation Sans" panose="020B0604020202020204" pitchFamily="34" charset="0"/>
              </a:rPr>
              <a:t>transparency as to how these bonds are used and their effect on overall </a:t>
            </a:r>
            <a:r>
              <a:rPr lang="en-US" sz="1800" dirty="0" smtClean="0">
                <a:latin typeface="Liberation Sans" panose="020B0604020202020204" pitchFamily="34" charset="0"/>
              </a:rPr>
              <a:t>profitability</a:t>
            </a:r>
            <a:r>
              <a:rPr lang="en-US" sz="1800" dirty="0">
                <a:latin typeface="Liberation Sans" panose="020B0604020202020204" pitchFamily="34" charset="0"/>
              </a:rPr>
              <a:t>. Investors are taking a strong interest in these bonds. Investing companies are installing socially responsible investing teams and have started to integrate sustainability into their investment processes. The disclosures of how companies are using the bond proceeds help investors to make better </a:t>
            </a:r>
            <a:r>
              <a:rPr lang="en-US" sz="1800" dirty="0" smtClean="0">
                <a:latin typeface="Liberation Sans" panose="020B0604020202020204" pitchFamily="34" charset="0"/>
              </a:rPr>
              <a:t>financial </a:t>
            </a:r>
            <a:r>
              <a:rPr lang="en-US" sz="1800" dirty="0">
                <a:latin typeface="Liberation Sans" panose="020B0604020202020204" pitchFamily="34" charset="0"/>
              </a:rPr>
              <a:t>decisions. </a:t>
            </a:r>
            <a:endParaRPr lang="en-US" sz="1800" dirty="0" smtClean="0">
              <a:latin typeface="Liberation Sans" panose="020B0604020202020204" pitchFamily="34" charset="0"/>
            </a:endParaRP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Ben Edwards, “Green Bonds Catch On.” </a:t>
            </a:r>
            <a:r>
              <a:rPr lang="en-US" sz="1600" i="1" dirty="0">
                <a:latin typeface="Liberation Sans" panose="020B0604020202020204" pitchFamily="34" charset="0"/>
              </a:rPr>
              <a:t>Wall Street Journal </a:t>
            </a:r>
            <a:r>
              <a:rPr lang="en-US" sz="1600" dirty="0">
                <a:latin typeface="Liberation Sans" panose="020B0604020202020204" pitchFamily="34" charset="0"/>
              </a:rPr>
              <a:t>(April 3, 2014), p. C5.</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7" name="Rectangle 6"/>
          <p:cNvSpPr/>
          <p:nvPr/>
        </p:nvSpPr>
        <p:spPr bwMode="auto">
          <a:xfrm>
            <a:off x="332096" y="353704"/>
            <a:ext cx="8458200" cy="58184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172200"/>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56130971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95400"/>
            <a:ext cx="8300112" cy="43236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15000"/>
              </a:lnSpc>
              <a:spcBef>
                <a:spcPct val="20000"/>
              </a:spcBef>
            </a:pPr>
            <a:r>
              <a:rPr lang="en-US" sz="2100" dirty="0" smtClean="0">
                <a:solidFill>
                  <a:schemeClr val="bg2"/>
                </a:solidFill>
                <a:latin typeface="Liberation Sans" panose="020B0604020202020204" pitchFamily="34" charset="0"/>
              </a:rPr>
              <a:t>Indicate </a:t>
            </a:r>
            <a:r>
              <a:rPr lang="en-US" sz="2100" dirty="0">
                <a:solidFill>
                  <a:schemeClr val="bg2"/>
                </a:solidFill>
                <a:latin typeface="Liberation Sans" panose="020B0604020202020204" pitchFamily="34" charset="0"/>
              </a:rPr>
              <a:t>whether each of the following statements is </a:t>
            </a:r>
            <a:r>
              <a:rPr lang="en-US" sz="2100" b="1" dirty="0">
                <a:solidFill>
                  <a:schemeClr val="bg2"/>
                </a:solidFill>
                <a:latin typeface="Liberation Sans" panose="020B0604020202020204" pitchFamily="34" charset="0"/>
              </a:rPr>
              <a:t>true or false</a:t>
            </a:r>
            <a:r>
              <a:rPr lang="en-US" sz="2100" dirty="0">
                <a:solidFill>
                  <a:schemeClr val="bg2"/>
                </a:solidFill>
                <a:latin typeface="Liberation Sans" panose="020B0604020202020204" pitchFamily="34" charset="0"/>
              </a:rPr>
              <a:t>. </a:t>
            </a:r>
          </a:p>
        </p:txBody>
      </p:sp>
      <p:sp>
        <p:nvSpPr>
          <p:cNvPr id="13" name="Rectangle 3"/>
          <p:cNvSpPr>
            <a:spLocks noChangeArrowheads="1"/>
          </p:cNvSpPr>
          <p:nvPr/>
        </p:nvSpPr>
        <p:spPr bwMode="auto">
          <a:xfrm>
            <a:off x="457199" y="1815394"/>
            <a:ext cx="6705601" cy="4247317"/>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Mortgage </a:t>
            </a:r>
            <a:r>
              <a:rPr lang="en-US" sz="2000" dirty="0">
                <a:solidFill>
                  <a:schemeClr val="bg2"/>
                </a:solidFill>
                <a:latin typeface="Liberation Sans" panose="020B0604020202020204" pitchFamily="34" charset="0"/>
              </a:rPr>
              <a:t>bonds and sinking fund bonds are both examples of secured </a:t>
            </a:r>
            <a:r>
              <a:rPr lang="en-US" sz="2000" dirty="0" smtClean="0">
                <a:solidFill>
                  <a:schemeClr val="bg2"/>
                </a:solidFill>
                <a:latin typeface="Liberation Sans" panose="020B0604020202020204" pitchFamily="34" charset="0"/>
              </a:rPr>
              <a:t>bonds.</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Unsecured bonds are also known as debenture bonds. </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The stated rate is the rate investors demand for loaning funds. </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The face value is the amount of principal the issuing company must pay at the maturity date. </a:t>
            </a:r>
          </a:p>
          <a:p>
            <a:pPr marL="457200" indent="-457200" algn="l">
              <a:lnSpc>
                <a:spcPct val="115000"/>
              </a:lnSpc>
              <a:spcBef>
                <a:spcPts val="1200"/>
              </a:spcBef>
              <a:buAutoNum type="arabicPeriod"/>
            </a:pPr>
            <a:r>
              <a:rPr lang="en-US" sz="2000" dirty="0" smtClean="0">
                <a:solidFill>
                  <a:schemeClr val="bg2"/>
                </a:solidFill>
                <a:latin typeface="Liberation Sans" panose="020B0604020202020204" pitchFamily="34" charset="0"/>
              </a:rPr>
              <a:t>The bond issuer must make journal entries to record transfers of its bonds among investors. </a:t>
            </a:r>
            <a:endParaRPr lang="en-US" sz="2000" dirty="0">
              <a:solidFill>
                <a:schemeClr val="bg2"/>
              </a:solidFill>
              <a:latin typeface="Liberation Sans" panose="020B0604020202020204" pitchFamily="34" charset="0"/>
            </a:endParaRPr>
          </a:p>
        </p:txBody>
      </p:sp>
      <p:sp>
        <p:nvSpPr>
          <p:cNvPr id="18" name="Rectangle 17"/>
          <p:cNvSpPr/>
          <p:nvPr/>
        </p:nvSpPr>
        <p:spPr>
          <a:xfrm>
            <a:off x="7233322" y="1965973"/>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a:solidFill>
                  <a:srgbClr val="006600"/>
                </a:solidFill>
                <a:latin typeface="Liberation Sans" panose="020B0604020202020204" pitchFamily="34" charset="0"/>
              </a:rPr>
              <a:t>True</a:t>
            </a:r>
          </a:p>
        </p:txBody>
      </p:sp>
      <p:sp>
        <p:nvSpPr>
          <p:cNvPr id="26" name="Rectangle 25"/>
          <p:cNvSpPr/>
          <p:nvPr/>
        </p:nvSpPr>
        <p:spPr>
          <a:xfrm>
            <a:off x="7246960" y="2823321"/>
            <a:ext cx="1537638" cy="605679"/>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006600"/>
                </a:solidFill>
                <a:latin typeface="Liberation Sans" panose="020B0604020202020204" pitchFamily="34" charset="0"/>
              </a:rPr>
              <a:t>True</a:t>
            </a:r>
            <a:endParaRPr lang="en-US" sz="2000" b="1" dirty="0" smtClean="0">
              <a:solidFill>
                <a:srgbClr val="006600"/>
              </a:solidFill>
              <a:latin typeface="Liberation Sans" panose="020B0604020202020204" pitchFamily="34" charset="0"/>
            </a:endParaRPr>
          </a:p>
        </p:txBody>
      </p:sp>
      <p:sp>
        <p:nvSpPr>
          <p:cNvPr id="27" name="Rectangle 26"/>
          <p:cNvSpPr/>
          <p:nvPr/>
        </p:nvSpPr>
        <p:spPr>
          <a:xfrm>
            <a:off x="7246960" y="3669669"/>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28" name="Rectangle 27"/>
          <p:cNvSpPr/>
          <p:nvPr/>
        </p:nvSpPr>
        <p:spPr>
          <a:xfrm>
            <a:off x="7246960" y="5375637"/>
            <a:ext cx="1537638" cy="570477"/>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CC0000"/>
                </a:solidFill>
                <a:latin typeface="Liberation Sans" panose="020B0604020202020204" pitchFamily="34" charset="0"/>
              </a:rPr>
              <a:t>False</a:t>
            </a:r>
            <a:endParaRPr lang="en-US" sz="2000" b="1" dirty="0" smtClean="0">
              <a:solidFill>
                <a:srgbClr val="CC00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9" name="Rectangle 18"/>
          <p:cNvSpPr/>
          <p:nvPr/>
        </p:nvSpPr>
        <p:spPr>
          <a:xfrm>
            <a:off x="7246960" y="4521571"/>
            <a:ext cx="1537638" cy="605679"/>
          </a:xfrm>
          <a:prstGeom prst="rect">
            <a:avLst/>
          </a:prstGeom>
          <a:solidFill>
            <a:schemeClr val="accent3"/>
          </a:solidFill>
          <a:ln>
            <a:solidFill>
              <a:schemeClr val="tx1"/>
            </a:solidFill>
          </a:ln>
          <a:effectLst>
            <a:innerShdw blurRad="114300">
              <a:prstClr val="black"/>
            </a:innerShdw>
          </a:effectLst>
          <a:extLst/>
        </p:spPr>
        <p:txBody>
          <a:bodyPr wrap="square" tIns="91440" bIns="91440" anchor="ctr" anchorCtr="0">
            <a:spAutoFit/>
          </a:bodyPr>
          <a:lstStyle/>
          <a:p>
            <a:pPr>
              <a:lnSpc>
                <a:spcPct val="114000"/>
              </a:lnSpc>
              <a:tabLst>
                <a:tab pos="1943100" algn="l"/>
              </a:tabLst>
            </a:pPr>
            <a:r>
              <a:rPr lang="en-US" b="1" dirty="0" smtClean="0">
                <a:solidFill>
                  <a:srgbClr val="006600"/>
                </a:solidFill>
                <a:latin typeface="Liberation Sans" panose="020B0604020202020204" pitchFamily="34" charset="0"/>
              </a:rPr>
              <a:t>True</a:t>
            </a:r>
            <a:endParaRPr lang="en-US" sz="2000" b="1" dirty="0" smtClean="0">
              <a:solidFill>
                <a:srgbClr val="006600"/>
              </a:solidFill>
              <a:latin typeface="Liberation Sans" panose="020B0604020202020204" pitchFamily="34" charset="0"/>
            </a:endParaRPr>
          </a:p>
        </p:txBody>
      </p:sp>
      <p:sp>
        <p:nvSpPr>
          <p:cNvPr id="21" name="TextBox 2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859315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48" name="Text Box 20"/>
          <p:cNvSpPr txBox="1">
            <a:spLocks noChangeArrowheads="1"/>
          </p:cNvSpPr>
          <p:nvPr/>
        </p:nvSpPr>
        <p:spPr bwMode="auto">
          <a:xfrm>
            <a:off x="609600" y="1327389"/>
            <a:ext cx="8153400" cy="2062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pPr>
            <a:r>
              <a:rPr lang="en-US" altLang="en-US" sz="2300" dirty="0">
                <a:latin typeface="Liberation Sans" panose="020B0604020202020204" pitchFamily="34" charset="0"/>
              </a:rPr>
              <a:t>A corporation records bond transactions </a:t>
            </a:r>
            <a:endParaRPr lang="en-US" altLang="en-US" sz="2300" dirty="0" smtClean="0">
              <a:latin typeface="Liberation Sans" panose="020B0604020202020204" pitchFamily="34" charset="0"/>
            </a:endParaRPr>
          </a:p>
          <a:p>
            <a:pPr>
              <a:lnSpc>
                <a:spcPct val="120000"/>
              </a:lnSpc>
              <a:spcBef>
                <a:spcPts val="0"/>
              </a:spcBef>
            </a:pPr>
            <a:r>
              <a:rPr lang="en-US" altLang="en-US" sz="2300" dirty="0" smtClean="0">
                <a:latin typeface="Liberation Sans" panose="020B0604020202020204" pitchFamily="34" charset="0"/>
              </a:rPr>
              <a:t>when </a:t>
            </a:r>
            <a:r>
              <a:rPr lang="en-US" altLang="en-US" sz="2300" dirty="0">
                <a:latin typeface="Liberation Sans" panose="020B0604020202020204" pitchFamily="34" charset="0"/>
              </a:rPr>
              <a:t>it </a:t>
            </a:r>
          </a:p>
          <a:p>
            <a:pPr lvl="1">
              <a:lnSpc>
                <a:spcPct val="120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i</a:t>
            </a:r>
            <a:r>
              <a:rPr lang="en-US" altLang="en-US" sz="2200" dirty="0" smtClean="0">
                <a:latin typeface="Liberation Sans" panose="020B0604020202020204" pitchFamily="34" charset="0"/>
              </a:rPr>
              <a:t>ssues (sells) </a:t>
            </a:r>
            <a:r>
              <a:rPr lang="en-US" altLang="en-US" sz="2200" dirty="0">
                <a:latin typeface="Liberation Sans" panose="020B0604020202020204" pitchFamily="34" charset="0"/>
              </a:rPr>
              <a:t>or </a:t>
            </a:r>
            <a:r>
              <a:rPr lang="en-US" altLang="en-US" sz="2200" dirty="0" smtClean="0">
                <a:latin typeface="Liberation Sans" panose="020B0604020202020204" pitchFamily="34" charset="0"/>
              </a:rPr>
              <a:t>redeems </a:t>
            </a:r>
            <a:r>
              <a:rPr lang="en-US" altLang="en-US" sz="2200" dirty="0">
                <a:latin typeface="Liberation Sans" panose="020B0604020202020204" pitchFamily="34" charset="0"/>
              </a:rPr>
              <a:t>(buys back) bonds and </a:t>
            </a:r>
          </a:p>
          <a:p>
            <a:pPr lvl="1">
              <a:lnSpc>
                <a:spcPct val="120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when bondholders convert bonds into </a:t>
            </a:r>
            <a:r>
              <a:rPr lang="en-US" altLang="en-US" sz="2200" dirty="0" smtClean="0">
                <a:latin typeface="Liberation Sans" panose="020B0604020202020204" pitchFamily="34" charset="0"/>
              </a:rPr>
              <a:t>ordinary shares.</a:t>
            </a:r>
            <a:endParaRPr lang="en-US" altLang="en-US" sz="2200" dirty="0">
              <a:latin typeface="Liberation Sans" panose="020B0604020202020204" pitchFamily="34" charset="0"/>
            </a:endParaRPr>
          </a:p>
        </p:txBody>
      </p:sp>
      <p:sp>
        <p:nvSpPr>
          <p:cNvPr id="560149" name="Text Box 21"/>
          <p:cNvSpPr txBox="1">
            <a:spLocks noChangeArrowheads="1"/>
          </p:cNvSpPr>
          <p:nvPr/>
        </p:nvSpPr>
        <p:spPr bwMode="auto">
          <a:xfrm>
            <a:off x="609600" y="3531523"/>
            <a:ext cx="8153400" cy="2776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pPr>
            <a:r>
              <a:rPr lang="en-US" altLang="en-US" sz="2300" dirty="0">
                <a:latin typeface="Liberation Sans" panose="020B0604020202020204" pitchFamily="34" charset="0"/>
              </a:rPr>
              <a:t>Bonds may be issued at </a:t>
            </a:r>
          </a:p>
          <a:p>
            <a:pPr lvl="1">
              <a:lnSpc>
                <a:spcPct val="120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face </a:t>
            </a:r>
            <a:r>
              <a:rPr lang="en-US" altLang="en-US" sz="2200" dirty="0">
                <a:latin typeface="Liberation Sans" panose="020B0604020202020204" pitchFamily="34" charset="0"/>
              </a:rPr>
              <a:t>value, </a:t>
            </a:r>
          </a:p>
          <a:p>
            <a:pPr lvl="1">
              <a:lnSpc>
                <a:spcPct val="120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below face value (discount), or </a:t>
            </a:r>
          </a:p>
          <a:p>
            <a:pPr lvl="1">
              <a:lnSpc>
                <a:spcPct val="120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above face value (premium). </a:t>
            </a:r>
          </a:p>
          <a:p>
            <a:pPr lvl="1">
              <a:lnSpc>
                <a:spcPct val="120000"/>
              </a:lnSpc>
              <a:spcBef>
                <a:spcPts val="1200"/>
              </a:spcBef>
              <a:buClr>
                <a:srgbClr val="800000"/>
              </a:buClr>
              <a:buFont typeface="Wingdings" pitchFamily="2" charset="2"/>
              <a:buNone/>
            </a:pPr>
            <a:r>
              <a:rPr lang="en-US" altLang="en-US" sz="2200" dirty="0">
                <a:latin typeface="Liberation Sans" panose="020B0604020202020204" pitchFamily="34" charset="0"/>
              </a:rPr>
              <a:t>Bond prices are quoted as a percentage of face value. </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Accounting for Bond Issues</a:t>
            </a:r>
            <a:endParaRPr lang="en-US" altLang="en-US" sz="3200" b="1" dirty="0">
              <a:solidFill>
                <a:srgbClr val="CC0000"/>
              </a:solidFill>
              <a:latin typeface="Liberation Sans" panose="020B0604020202020204" pitchFamily="34" charset="0"/>
            </a:endParaRPr>
          </a:p>
        </p:txBody>
      </p:sp>
      <p:cxnSp>
        <p:nvCxnSpPr>
          <p:cNvPr id="15" name="Straight Connector 14"/>
          <p:cNvCxnSpPr/>
          <p:nvPr/>
        </p:nvCxnSpPr>
        <p:spPr bwMode="auto">
          <a:xfrm>
            <a:off x="6477000" y="990600"/>
            <a:ext cx="0" cy="9906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Rectangle 15"/>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5</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t>
            </a:r>
            <a:r>
              <a:rPr lang="en-US" sz="1400" b="1" dirty="0">
                <a:latin typeface="Liberation Sans" panose="020B0604020202020204" pitchFamily="34" charset="0"/>
              </a:rPr>
              <a:t>the entries for the issuance of bonds and interest expense</a:t>
            </a:r>
            <a:r>
              <a:rPr lang="en-US" sz="1400" b="1" dirty="0" smtClean="0">
                <a:latin typeface="Liberation Sans" panose="020B0604020202020204" pitchFamily="34" charset="0"/>
              </a:rPr>
              <a:t>.</a:t>
            </a:r>
            <a:endParaRPr lang="en-US" sz="14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Text Box 2"/>
          <p:cNvSpPr txBox="1">
            <a:spLocks noChangeArrowheads="1"/>
          </p:cNvSpPr>
          <p:nvPr/>
        </p:nvSpPr>
        <p:spPr bwMode="auto">
          <a:xfrm>
            <a:off x="609600" y="1295400"/>
            <a:ext cx="8001000" cy="1255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 </a:t>
            </a:r>
            <a:r>
              <a:rPr lang="en-US" altLang="en-US" sz="2100" dirty="0">
                <a:latin typeface="Liberation Sans" panose="020B0604020202020204" pitchFamily="34" charset="0"/>
              </a:rPr>
              <a:t>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Candlestick </a:t>
            </a:r>
            <a:r>
              <a:rPr lang="en-US" altLang="en-US" sz="2100" dirty="0" smtClean="0">
                <a:latin typeface="Liberation Sans" panose="020B0604020202020204" pitchFamily="34" charset="0"/>
              </a:rPr>
              <a:t>AG issues €100,000, five-year, 10% bonds at 100 </a:t>
            </a:r>
            <a:r>
              <a:rPr lang="en-US" altLang="en-US" sz="2100" dirty="0">
                <a:latin typeface="Liberation Sans" panose="020B0604020202020204" pitchFamily="34" charset="0"/>
              </a:rPr>
              <a:t>(100% of face value).  The entry to record the sale is:</a:t>
            </a:r>
          </a:p>
        </p:txBody>
      </p:sp>
      <p:sp>
        <p:nvSpPr>
          <p:cNvPr id="563205" name="Text Box 5"/>
          <p:cNvSpPr txBox="1">
            <a:spLocks noChangeArrowheads="1"/>
          </p:cNvSpPr>
          <p:nvPr/>
        </p:nvSpPr>
        <p:spPr bwMode="auto">
          <a:xfrm>
            <a:off x="609600" y="2667000"/>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a:latin typeface="Liberation Sans" panose="020B0604020202020204" pitchFamily="34" charset="0"/>
                <a:cs typeface="Arial" charset="0"/>
              </a:rPr>
              <a:t>Jan. </a:t>
            </a:r>
            <a:r>
              <a:rPr lang="en-US" altLang="en-US" sz="2100" b="1" dirty="0" smtClean="0">
                <a:latin typeface="Liberation Sans" panose="020B0604020202020204" pitchFamily="34" charset="0"/>
                <a:cs typeface="Arial" charset="0"/>
              </a:rPr>
              <a:t>1</a:t>
            </a:r>
            <a:endParaRPr lang="en-US" altLang="en-US" sz="2100" dirty="0" smtClean="0">
              <a:latin typeface="Liberation Sans" panose="020B0604020202020204" pitchFamily="34" charset="0"/>
              <a:cs typeface="Arial" charset="0"/>
            </a:endParaRPr>
          </a:p>
        </p:txBody>
      </p:sp>
      <p:sp>
        <p:nvSpPr>
          <p:cNvPr id="563215" name="Text Box 15"/>
          <p:cNvSpPr txBox="1">
            <a:spLocks noChangeArrowheads="1"/>
          </p:cNvSpPr>
          <p:nvPr/>
        </p:nvSpPr>
        <p:spPr bwMode="auto">
          <a:xfrm>
            <a:off x="609600" y="3981450"/>
            <a:ext cx="81534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dirty="0">
                <a:latin typeface="Liberation Sans" panose="020B0604020202020204" pitchFamily="34" charset="0"/>
              </a:rPr>
              <a:t>Prepare the entry Candlestick would make to accrue interest on December </a:t>
            </a:r>
            <a:r>
              <a:rPr lang="en-US" altLang="en-US" sz="2100" dirty="0" smtClean="0">
                <a:latin typeface="Liberation Sans" panose="020B0604020202020204" pitchFamily="34" charset="0"/>
              </a:rPr>
              <a:t>31 (€100,000 </a:t>
            </a:r>
            <a:r>
              <a:rPr lang="en-US" altLang="en-US" sz="2100" dirty="0">
                <a:latin typeface="Liberation Sans" panose="020B0604020202020204" pitchFamily="34" charset="0"/>
              </a:rPr>
              <a:t>x 10</a:t>
            </a:r>
            <a:r>
              <a:rPr lang="en-US" altLang="en-US" sz="2100" dirty="0" smtClean="0">
                <a:latin typeface="Liberation Sans" panose="020B0604020202020204" pitchFamily="34" charset="0"/>
              </a:rPr>
              <a:t>%).</a:t>
            </a:r>
            <a:endParaRPr lang="en-US" altLang="en-US" sz="2100" dirty="0">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Rectangle 2"/>
          <p:cNvSpPr>
            <a:spLocks noChangeArrowheads="1"/>
          </p:cNvSpPr>
          <p:nvPr/>
        </p:nvSpPr>
        <p:spPr bwMode="auto">
          <a:xfrm>
            <a:off x="623248" y="304800"/>
            <a:ext cx="7682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FACE VALUE</a:t>
            </a:r>
            <a:endParaRPr lang="en-US" altLang="en-US" sz="3200" b="1" dirty="0">
              <a:solidFill>
                <a:srgbClr val="006600"/>
              </a:solidFill>
              <a:latin typeface="Liberation Sans" panose="020B0604020202020204" pitchFamily="34" charset="0"/>
            </a:endParaRPr>
          </a:p>
        </p:txBody>
      </p:sp>
      <p:sp>
        <p:nvSpPr>
          <p:cNvPr id="13" name="Text Box 5"/>
          <p:cNvSpPr txBox="1">
            <a:spLocks noChangeArrowheads="1"/>
          </p:cNvSpPr>
          <p:nvPr/>
        </p:nvSpPr>
        <p:spPr bwMode="auto">
          <a:xfrm>
            <a:off x="1981200" y="2667000"/>
            <a:ext cx="67056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tabLst>
                <a:tab pos="4572000" algn="r"/>
                <a:tab pos="6169025" algn="r"/>
              </a:tabLst>
            </a:pPr>
            <a:r>
              <a:rPr lang="en-US" altLang="en-US" sz="2100" dirty="0" smtClean="0">
                <a:latin typeface="Liberation Sans" panose="020B0604020202020204" pitchFamily="34" charset="0"/>
                <a:cs typeface="Arial" charset="0"/>
              </a:rPr>
              <a:t>Cash  	100,000</a:t>
            </a:r>
          </a:p>
          <a:p>
            <a:pPr marL="463550" indent="-463550">
              <a:lnSpc>
                <a:spcPct val="120000"/>
              </a:lnSpc>
              <a:spcBef>
                <a:spcPct val="15000"/>
              </a:spcBef>
              <a:tabLst>
                <a:tab pos="4572000" algn="r"/>
                <a:tab pos="6169025" algn="r"/>
              </a:tabLst>
            </a:pPr>
            <a:r>
              <a:rPr lang="en-US" altLang="en-US" sz="2100" dirty="0" smtClean="0">
                <a:latin typeface="Liberation Sans" panose="020B0604020202020204" pitchFamily="34" charset="0"/>
                <a:cs typeface="Arial" charset="0"/>
              </a:rPr>
              <a:t>	Bonds Payable		100,000</a:t>
            </a:r>
          </a:p>
        </p:txBody>
      </p:sp>
      <p:sp>
        <p:nvSpPr>
          <p:cNvPr id="14" name="Text Box 5"/>
          <p:cNvSpPr txBox="1">
            <a:spLocks noChangeArrowheads="1"/>
          </p:cNvSpPr>
          <p:nvPr/>
        </p:nvSpPr>
        <p:spPr bwMode="auto">
          <a:xfrm>
            <a:off x="609600" y="4953000"/>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5" name="Text Box 5"/>
          <p:cNvSpPr txBox="1">
            <a:spLocks noChangeArrowheads="1"/>
          </p:cNvSpPr>
          <p:nvPr/>
        </p:nvSpPr>
        <p:spPr bwMode="auto">
          <a:xfrm>
            <a:off x="1981200" y="4953000"/>
            <a:ext cx="67056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spcBef>
                <a:spcPct val="15000"/>
              </a:spcBef>
              <a:tabLst>
                <a:tab pos="4572000" algn="r"/>
                <a:tab pos="6169025" algn="r"/>
              </a:tabLst>
              <a:defRPr sz="2100">
                <a:latin typeface="Liberation Sans" panose="020B0604020202020204" pitchFamily="34" charset="0"/>
                <a:cs typeface="Arial" charset="0"/>
              </a:defRPr>
            </a:lvl1pPr>
            <a:lvl2pPr marL="1079500" indent="-457200" algn="l">
              <a:tabLst>
                <a:tab pos="1371600" algn="l"/>
                <a:tab pos="1943100" algn="l"/>
                <a:tab pos="5943600" algn="r"/>
                <a:tab pos="7659688" algn="r"/>
              </a:tabLst>
            </a:lvl2pPr>
            <a:lvl3pPr marL="1651000" indent="-457200" algn="l">
              <a:tabLst>
                <a:tab pos="1371600" algn="l"/>
                <a:tab pos="1943100" algn="l"/>
                <a:tab pos="5943600" algn="r"/>
                <a:tab pos="7659688" algn="r"/>
              </a:tabLst>
            </a:lvl3pPr>
            <a:lvl4pPr marL="2222500" indent="-457200" algn="l">
              <a:tabLst>
                <a:tab pos="1371600" algn="l"/>
                <a:tab pos="1943100" algn="l"/>
                <a:tab pos="5943600" algn="r"/>
                <a:tab pos="7659688" algn="r"/>
              </a:tabLst>
            </a:lvl4pPr>
            <a:lvl5pPr marL="2794000" indent="-457200" algn="l">
              <a:tabLst>
                <a:tab pos="1371600" algn="l"/>
                <a:tab pos="1943100" algn="l"/>
                <a:tab pos="5943600" algn="r"/>
                <a:tab pos="7659688" algn="r"/>
              </a:tabLst>
            </a:lvl5pPr>
            <a:lvl6pPr marL="3251200" indent="-457200" eaLnBrk="0" fontAlgn="base" hangingPunct="0">
              <a:spcBef>
                <a:spcPct val="0"/>
              </a:spcBef>
              <a:spcAft>
                <a:spcPct val="0"/>
              </a:spcAft>
              <a:tabLst>
                <a:tab pos="1371600" algn="l"/>
                <a:tab pos="1943100" algn="l"/>
                <a:tab pos="5943600" algn="r"/>
                <a:tab pos="7659688" algn="r"/>
              </a:tabLst>
            </a:lvl6pPr>
            <a:lvl7pPr marL="3708400" indent="-457200" eaLnBrk="0" fontAlgn="base" hangingPunct="0">
              <a:spcBef>
                <a:spcPct val="0"/>
              </a:spcBef>
              <a:spcAft>
                <a:spcPct val="0"/>
              </a:spcAft>
              <a:tabLst>
                <a:tab pos="1371600" algn="l"/>
                <a:tab pos="1943100" algn="l"/>
                <a:tab pos="5943600" algn="r"/>
                <a:tab pos="7659688" algn="r"/>
              </a:tabLst>
            </a:lvl7pPr>
            <a:lvl8pPr marL="4165600" indent="-457200" eaLnBrk="0" fontAlgn="base" hangingPunct="0">
              <a:spcBef>
                <a:spcPct val="0"/>
              </a:spcBef>
              <a:spcAft>
                <a:spcPct val="0"/>
              </a:spcAft>
              <a:tabLst>
                <a:tab pos="1371600" algn="l"/>
                <a:tab pos="1943100" algn="l"/>
                <a:tab pos="5943600" algn="r"/>
                <a:tab pos="7659688" algn="r"/>
              </a:tabLst>
            </a:lvl8pPr>
            <a:lvl9pPr marL="4622800" indent="-457200" eaLnBrk="0" fontAlgn="base" hangingPunct="0">
              <a:spcBef>
                <a:spcPct val="0"/>
              </a:spcBef>
              <a:spcAft>
                <a:spcPct val="0"/>
              </a:spcAft>
              <a:tabLst>
                <a:tab pos="1371600" algn="l"/>
                <a:tab pos="1943100" algn="l"/>
                <a:tab pos="5943600" algn="r"/>
                <a:tab pos="7659688" algn="r"/>
              </a:tabLst>
            </a:lvl9pPr>
          </a:lstStyle>
          <a:p>
            <a:pPr marL="463550" indent="-463550"/>
            <a:r>
              <a:rPr lang="en-US" dirty="0"/>
              <a:t>Interest Expense </a:t>
            </a:r>
            <a:r>
              <a:rPr lang="en-US" dirty="0" smtClean="0"/>
              <a:t>	10,000</a:t>
            </a:r>
            <a:endParaRPr lang="en-US" dirty="0"/>
          </a:p>
          <a:p>
            <a:pPr marL="463550" indent="-463550"/>
            <a:r>
              <a:rPr lang="en-US" dirty="0" smtClean="0"/>
              <a:t>	Interest </a:t>
            </a:r>
            <a:r>
              <a:rPr lang="en-US" dirty="0"/>
              <a:t>Payable </a:t>
            </a:r>
            <a:r>
              <a:rPr lang="en-US" dirty="0" smtClean="0"/>
              <a:t>		10,000</a:t>
            </a:r>
            <a:endParaRPr lang="en-US" altLang="en-US" dirty="0"/>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P spid="15"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5" name="Text Box 7"/>
          <p:cNvSpPr txBox="1">
            <a:spLocks noChangeArrowheads="1"/>
          </p:cNvSpPr>
          <p:nvPr/>
        </p:nvSpPr>
        <p:spPr bwMode="auto">
          <a:xfrm>
            <a:off x="609600" y="1295400"/>
            <a:ext cx="81534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20000"/>
              </a:lnSpc>
              <a:defRPr sz="2100" b="1">
                <a:latin typeface="Liberation Sans" panose="020B0604020202020204" pitchFamily="34" charset="0"/>
              </a:defRPr>
            </a:lvl1pPr>
            <a:lvl2pPr marL="571500" algn="l"/>
            <a:lvl3pPr algn="l"/>
            <a:lvl4pPr algn="l"/>
            <a:lvl5pPr algn="l"/>
            <a:lvl6pPr eaLnBrk="0" fontAlgn="base" hangingPunct="0">
              <a:spcBef>
                <a:spcPct val="0"/>
              </a:spcBef>
              <a:spcAft>
                <a:spcPct val="0"/>
              </a:spcAft>
            </a:lvl6pPr>
            <a:lvl7pPr eaLnBrk="0" fontAlgn="base" hangingPunct="0">
              <a:spcBef>
                <a:spcPct val="0"/>
              </a:spcBef>
              <a:spcAft>
                <a:spcPct val="0"/>
              </a:spcAft>
            </a:lvl7pPr>
            <a:lvl8pPr eaLnBrk="0" fontAlgn="base" hangingPunct="0">
              <a:spcBef>
                <a:spcPct val="0"/>
              </a:spcBef>
              <a:spcAft>
                <a:spcPct val="0"/>
              </a:spcAft>
            </a:lvl8pPr>
            <a:lvl9pPr eaLnBrk="0" fontAlgn="base" hangingPunct="0">
              <a:spcBef>
                <a:spcPct val="0"/>
              </a:spcBef>
              <a:spcAft>
                <a:spcPct val="0"/>
              </a:spcAft>
            </a:lvl9pPr>
          </a:lstStyle>
          <a:p>
            <a:r>
              <a:rPr lang="en-US" altLang="en-US" b="0" dirty="0"/>
              <a:t>Prepare the entry Candlestick would make to pay the interest on Jan. 1, </a:t>
            </a:r>
            <a:r>
              <a:rPr lang="en-US" altLang="en-US" b="0" dirty="0" smtClean="0"/>
              <a:t>2018.</a:t>
            </a:r>
            <a:endParaRPr lang="en-US" altLang="en-US" b="0" dirty="0"/>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623248" y="304800"/>
            <a:ext cx="7682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006600"/>
                </a:solidFill>
                <a:latin typeface="Liberation Sans" panose="020B0604020202020204" pitchFamily="34" charset="0"/>
              </a:rPr>
              <a:t>ISSUING BONDS AT FACE VALUE</a:t>
            </a:r>
          </a:p>
        </p:txBody>
      </p:sp>
      <p:sp>
        <p:nvSpPr>
          <p:cNvPr id="10" name="Text Box 5"/>
          <p:cNvSpPr txBox="1">
            <a:spLocks noChangeArrowheads="1"/>
          </p:cNvSpPr>
          <p:nvPr/>
        </p:nvSpPr>
        <p:spPr bwMode="auto">
          <a:xfrm>
            <a:off x="609600" y="2256699"/>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a:latin typeface="Liberation Sans" panose="020B0604020202020204" pitchFamily="34" charset="0"/>
                <a:cs typeface="Arial" charset="0"/>
              </a:rPr>
              <a:t>Jan. </a:t>
            </a:r>
            <a:r>
              <a:rPr lang="en-US" altLang="en-US" sz="2100" b="1" dirty="0" smtClean="0">
                <a:latin typeface="Liberation Sans" panose="020B0604020202020204" pitchFamily="34" charset="0"/>
                <a:cs typeface="Arial" charset="0"/>
              </a:rPr>
              <a:t>1</a:t>
            </a:r>
            <a:endParaRPr lang="en-US" altLang="en-US" sz="2100" dirty="0" smtClean="0">
              <a:latin typeface="Liberation Sans" panose="020B0604020202020204" pitchFamily="34" charset="0"/>
              <a:cs typeface="Arial" charset="0"/>
            </a:endParaRPr>
          </a:p>
        </p:txBody>
      </p:sp>
      <p:sp>
        <p:nvSpPr>
          <p:cNvPr id="11" name="Text Box 5"/>
          <p:cNvSpPr txBox="1">
            <a:spLocks noChangeArrowheads="1"/>
          </p:cNvSpPr>
          <p:nvPr/>
        </p:nvSpPr>
        <p:spPr bwMode="auto">
          <a:xfrm>
            <a:off x="1981200" y="2256699"/>
            <a:ext cx="67056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tabLst>
                <a:tab pos="4572000" algn="r"/>
                <a:tab pos="6169025" algn="r"/>
              </a:tabLst>
            </a:pPr>
            <a:r>
              <a:rPr lang="en-US" altLang="en-US" sz="2100" dirty="0" smtClean="0">
                <a:latin typeface="Liberation Sans" panose="020B0604020202020204" pitchFamily="34" charset="0"/>
                <a:cs typeface="Arial" charset="0"/>
              </a:rPr>
              <a:t>Interest Payable	10,000</a:t>
            </a:r>
          </a:p>
          <a:p>
            <a:pPr marL="463550" indent="-463550">
              <a:lnSpc>
                <a:spcPct val="120000"/>
              </a:lnSpc>
              <a:spcBef>
                <a:spcPct val="15000"/>
              </a:spcBef>
              <a:tabLst>
                <a:tab pos="4572000" algn="r"/>
                <a:tab pos="6169025" algn="r"/>
              </a:tabLst>
            </a:pP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Cash  		10,000</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022144"/>
            <a:ext cx="8551863" cy="318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635923" name="Text Box 19"/>
          <p:cNvSpPr txBox="1">
            <a:spLocks noChangeArrowheads="1"/>
          </p:cNvSpPr>
          <p:nvPr/>
        </p:nvSpPr>
        <p:spPr bwMode="auto">
          <a:xfrm>
            <a:off x="609600" y="1295400"/>
            <a:ext cx="6172200" cy="519112"/>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17475" algn="l">
              <a:defRPr sz="2400">
                <a:solidFill>
                  <a:schemeClr val="tx1"/>
                </a:solidFill>
                <a:latin typeface="Times New Roman" pitchFamily="18" charset="0"/>
              </a:defRPr>
            </a:lvl1pPr>
            <a:lvl2pPr marL="685800" indent="-22860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543050" indent="-171450" algn="l">
              <a:defRPr sz="2400">
                <a:solidFill>
                  <a:schemeClr val="tx1"/>
                </a:solidFill>
                <a:latin typeface="Times New Roman" pitchFamily="18" charset="0"/>
              </a:defRPr>
            </a:lvl4pPr>
            <a:lvl5pPr marL="2000250" indent="-171450" algn="l">
              <a:defRPr sz="2400">
                <a:solidFill>
                  <a:schemeClr val="tx1"/>
                </a:solidFill>
                <a:latin typeface="Times New Roman" pitchFamily="18" charset="0"/>
              </a:defRPr>
            </a:lvl5pPr>
            <a:lvl6pPr marL="2457450" indent="-171450" eaLnBrk="0" fontAlgn="base" hangingPunct="0">
              <a:spcBef>
                <a:spcPct val="0"/>
              </a:spcBef>
              <a:spcAft>
                <a:spcPct val="0"/>
              </a:spcAft>
              <a:defRPr sz="2400">
                <a:solidFill>
                  <a:schemeClr val="tx1"/>
                </a:solidFill>
                <a:latin typeface="Times New Roman" pitchFamily="18" charset="0"/>
              </a:defRPr>
            </a:lvl6pPr>
            <a:lvl7pPr marL="2914650" indent="-171450" eaLnBrk="0" fontAlgn="base" hangingPunct="0">
              <a:spcBef>
                <a:spcPct val="0"/>
              </a:spcBef>
              <a:spcAft>
                <a:spcPct val="0"/>
              </a:spcAft>
              <a:defRPr sz="2400">
                <a:solidFill>
                  <a:schemeClr val="tx1"/>
                </a:solidFill>
                <a:latin typeface="Times New Roman" pitchFamily="18" charset="0"/>
              </a:defRPr>
            </a:lvl7pPr>
            <a:lvl8pPr marL="3371850" indent="-171450" eaLnBrk="0" fontAlgn="base" hangingPunct="0">
              <a:spcBef>
                <a:spcPct val="0"/>
              </a:spcBef>
              <a:spcAft>
                <a:spcPct val="0"/>
              </a:spcAft>
              <a:defRPr sz="2400">
                <a:solidFill>
                  <a:schemeClr val="tx1"/>
                </a:solidFill>
                <a:latin typeface="Times New Roman" pitchFamily="18" charset="0"/>
              </a:defRPr>
            </a:lvl8pPr>
            <a:lvl9pPr marL="3829050" indent="-171450" eaLnBrk="0" fontAlgn="base" hangingPunct="0">
              <a:spcBef>
                <a:spcPct val="0"/>
              </a:spcBef>
              <a:spcAft>
                <a:spcPct val="0"/>
              </a:spcAft>
              <a:defRPr sz="2400">
                <a:solidFill>
                  <a:schemeClr val="tx1"/>
                </a:solidFill>
                <a:latin typeface="Times New Roman" pitchFamily="18" charset="0"/>
              </a:defRPr>
            </a:lvl9pPr>
          </a:lstStyle>
          <a:p>
            <a:pPr marL="0">
              <a:buClr>
                <a:schemeClr val="accent2"/>
              </a:buClr>
              <a:buSzPct val="75000"/>
              <a:buFont typeface="Wingdings" pitchFamily="2" charset="2"/>
              <a:buNone/>
            </a:pPr>
            <a:r>
              <a:rPr lang="en-US" altLang="en-US" sz="2800" b="1" dirty="0">
                <a:latin typeface="Liberation Sans" panose="020B0604020202020204" pitchFamily="34" charset="0"/>
              </a:rPr>
              <a:t>Issue at Par, Discount, or Premium?</a:t>
            </a:r>
          </a:p>
        </p:txBody>
      </p:sp>
      <p:sp>
        <p:nvSpPr>
          <p:cNvPr id="635928" name="Text Box 24"/>
          <p:cNvSpPr txBox="1">
            <a:spLocks noChangeArrowheads="1"/>
          </p:cNvSpPr>
          <p:nvPr/>
        </p:nvSpPr>
        <p:spPr bwMode="auto">
          <a:xfrm>
            <a:off x="293512" y="5297269"/>
            <a:ext cx="2297288"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en-US" sz="1200" b="1" dirty="0" smtClean="0">
                <a:latin typeface="Liberation Sans" panose="020B0604020202020204" pitchFamily="34" charset="0"/>
              </a:rPr>
              <a:t>Illustration 10-12</a:t>
            </a:r>
          </a:p>
          <a:p>
            <a:pPr algn="l">
              <a:spcBef>
                <a:spcPts val="0"/>
              </a:spcBef>
            </a:pPr>
            <a:r>
              <a:rPr lang="en-US" altLang="en-US" sz="1200" dirty="0" smtClean="0">
                <a:latin typeface="Liberation Sans" panose="020B0604020202020204" pitchFamily="34" charset="0"/>
              </a:rPr>
              <a:t>Interest rates and bond prices</a:t>
            </a:r>
            <a:endParaRPr lang="en-US" altLang="en-US" sz="1200" dirty="0">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006600"/>
                </a:solidFill>
                <a:latin typeface="Liberation Sans" panose="020B0604020202020204" pitchFamily="34" charset="0"/>
              </a:rPr>
              <a:t>DISCOUNT OR PREMIUM ON BONDS</a:t>
            </a:r>
          </a:p>
        </p:txBody>
      </p:sp>
      <p:sp>
        <p:nvSpPr>
          <p:cNvPr id="2" name="Rectangle 1"/>
          <p:cNvSpPr/>
          <p:nvPr/>
        </p:nvSpPr>
        <p:spPr bwMode="auto">
          <a:xfrm>
            <a:off x="7030430" y="2683492"/>
            <a:ext cx="1826232" cy="838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Rectangle 13"/>
          <p:cNvSpPr/>
          <p:nvPr/>
        </p:nvSpPr>
        <p:spPr bwMode="auto">
          <a:xfrm>
            <a:off x="7024048" y="3497240"/>
            <a:ext cx="1826232" cy="838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7024048" y="4321792"/>
            <a:ext cx="1826232" cy="8382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7814957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29360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153400" cy="4308488"/>
          </a:xfrm>
          <a:prstGeom prst="rect">
            <a:avLst/>
          </a:prstGeom>
          <a:noFill/>
          <a:ln>
            <a:noFill/>
          </a:ln>
          <a:effectLst/>
          <a:extLst/>
        </p:spPr>
        <p:txBody>
          <a:bodyPr wrap="square" lIns="91440" tIns="46038" rIns="182562" bIns="46038">
            <a:spAutoFit/>
          </a:bodyPr>
          <a:lstStyle/>
          <a:p>
            <a:pPr marL="0" lvl="1" algn="l">
              <a:lnSpc>
                <a:spcPct val="125000"/>
              </a:lnSpc>
              <a:spcBef>
                <a:spcPts val="1200"/>
              </a:spcBef>
              <a:buClr>
                <a:schemeClr val="tx1"/>
              </a:buClr>
            </a:pPr>
            <a:r>
              <a:rPr lang="en-US" sz="2100" dirty="0" smtClean="0">
                <a:latin typeface="Liberation Sans" panose="020B0604020202020204" pitchFamily="34" charset="0"/>
              </a:rPr>
              <a:t>Karson </a:t>
            </a:r>
            <a:r>
              <a:rPr lang="en-US" sz="2100" dirty="0">
                <a:latin typeface="Liberation Sans" panose="020B0604020202020204" pitchFamily="34" charset="0"/>
              </a:rPr>
              <a:t>Ltd. issues 10-year bonds with a maturity value of £200,000. If the bonds are issued at a premium, this indicates that: </a:t>
            </a:r>
            <a:endParaRPr lang="en-US" sz="21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contractual interest rate exceeds the market interest rate. </a:t>
            </a:r>
            <a:endParaRPr lang="en-US" sz="21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market interest rate exceeds the contractual interest rate. </a:t>
            </a:r>
            <a:endParaRPr lang="en-US" sz="21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100" dirty="0" smtClean="0">
                <a:latin typeface="Liberation Sans" panose="020B0604020202020204" pitchFamily="34" charset="0"/>
              </a:rPr>
              <a:t>the </a:t>
            </a:r>
            <a:r>
              <a:rPr lang="en-US" sz="2100" dirty="0">
                <a:latin typeface="Liberation Sans" panose="020B0604020202020204" pitchFamily="34" charset="0"/>
              </a:rPr>
              <a:t>contractual interest rate and the market interest rate are the same. </a:t>
            </a:r>
            <a:endParaRPr lang="en-US" sz="21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sz="2100" dirty="0" smtClean="0">
                <a:latin typeface="Liberation Sans" panose="020B0604020202020204" pitchFamily="34" charset="0"/>
              </a:rPr>
              <a:t>no </a:t>
            </a:r>
            <a:r>
              <a:rPr lang="en-US" sz="2100" dirty="0">
                <a:latin typeface="Liberation Sans" panose="020B0604020202020204" pitchFamily="34" charset="0"/>
              </a:rPr>
              <a:t>relationship exists between the two rates.</a:t>
            </a:r>
            <a:endParaRPr lang="en-US" altLang="en-US" sz="21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Accounting for Bond Issues</a:t>
            </a:r>
            <a:endParaRPr lang="en-US" altLang="en-US" sz="3200" b="1" dirty="0">
              <a:solidFill>
                <a:srgbClr val="CC0000"/>
              </a:solidFill>
              <a:latin typeface="Liberation Sans" panose="020B0604020202020204" pitchFamily="34" charset="0"/>
            </a:endParaRPr>
          </a:p>
        </p:txBody>
      </p:sp>
    </p:spTree>
    <p:extLst>
      <p:ext uri="{BB962C8B-B14F-4D97-AF65-F5344CB8AC3E}">
        <p14:creationId xmlns:p14="http://schemas.microsoft.com/office/powerpoint/2010/main" val="2464562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609600" y="1295400"/>
            <a:ext cx="7848600" cy="1708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that on January 1, 2017, Candlestick AG sells €100,000, </a:t>
            </a:r>
            <a:r>
              <a:rPr lang="en-US" altLang="en-US" sz="2100" dirty="0" smtClean="0">
                <a:latin typeface="Liberation Sans" panose="020B0604020202020204" pitchFamily="34" charset="0"/>
              </a:rPr>
              <a:t>five-year</a:t>
            </a:r>
            <a:r>
              <a:rPr lang="en-US" altLang="en-US" sz="2100" dirty="0">
                <a:latin typeface="Liberation Sans" panose="020B0604020202020204" pitchFamily="34" charset="0"/>
              </a:rPr>
              <a:t>, 10% bonds for €98,000 (98% of face value). Interest is payable annually on January 1. The entry to record the issuance is as follows.</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DISCOUNT</a:t>
            </a:r>
            <a:endParaRPr lang="en-US" altLang="en-US" sz="3200" b="1"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609600" y="3122195"/>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a:latin typeface="Liberation Sans" panose="020B0604020202020204" pitchFamily="34" charset="0"/>
                <a:cs typeface="Arial" charset="0"/>
              </a:rPr>
              <a:t>Jan. </a:t>
            </a:r>
            <a:r>
              <a:rPr lang="en-US" altLang="en-US" sz="2100" b="1" dirty="0" smtClean="0">
                <a:latin typeface="Liberation Sans" panose="020B0604020202020204" pitchFamily="34" charset="0"/>
                <a:cs typeface="Arial" charset="0"/>
              </a:rPr>
              <a:t>1</a:t>
            </a:r>
            <a:endParaRPr lang="en-US" altLang="en-US" sz="2100" dirty="0" smtClean="0">
              <a:latin typeface="Liberation Sans" panose="020B0604020202020204" pitchFamily="34" charset="0"/>
              <a:cs typeface="Arial" charset="0"/>
            </a:endParaRPr>
          </a:p>
        </p:txBody>
      </p:sp>
      <p:sp>
        <p:nvSpPr>
          <p:cNvPr id="12" name="Text Box 5"/>
          <p:cNvSpPr txBox="1">
            <a:spLocks noChangeArrowheads="1"/>
          </p:cNvSpPr>
          <p:nvPr/>
        </p:nvSpPr>
        <p:spPr bwMode="auto">
          <a:xfrm>
            <a:off x="1752600" y="3122195"/>
            <a:ext cx="69342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Cash 	98,000</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98,000</a:t>
            </a:r>
            <a:endParaRPr lang="en-US" altLang="en-US" sz="2100" dirty="0">
              <a:latin typeface="Liberation Sans" panose="020B0604020202020204" pitchFamily="34" charset="0"/>
              <a:cs typeface="Arial"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609600" y="1295400"/>
            <a:ext cx="4648200" cy="543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en-US" sz="2600" b="1" dirty="0">
                <a:latin typeface="Liberation Sans" panose="020B0604020202020204" pitchFamily="34" charset="0"/>
              </a:rPr>
              <a:t>Statement Presentation</a:t>
            </a:r>
          </a:p>
        </p:txBody>
      </p:sp>
      <p:sp>
        <p:nvSpPr>
          <p:cNvPr id="567307" name="Rectangle 11"/>
          <p:cNvSpPr>
            <a:spLocks noChangeArrowheads="1"/>
          </p:cNvSpPr>
          <p:nvPr/>
        </p:nvSpPr>
        <p:spPr bwMode="auto">
          <a:xfrm>
            <a:off x="6934200" y="1295400"/>
            <a:ext cx="2078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smtClean="0">
                <a:latin typeface="Liberation Sans" panose="020B0604020202020204" pitchFamily="34" charset="0"/>
              </a:rPr>
              <a:t>Illustration 10-13</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Statement presentation of discount on bonds payable</a:t>
            </a:r>
          </a:p>
        </p:txBody>
      </p:sp>
      <p:sp>
        <p:nvSpPr>
          <p:cNvPr id="567309" name="Rectangle 13"/>
          <p:cNvSpPr>
            <a:spLocks noChangeArrowheads="1"/>
          </p:cNvSpPr>
          <p:nvPr/>
        </p:nvSpPr>
        <p:spPr bwMode="auto">
          <a:xfrm>
            <a:off x="609600" y="3733800"/>
            <a:ext cx="8077200" cy="1977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ts val="900"/>
              </a:spcBef>
            </a:pPr>
            <a:r>
              <a:rPr lang="en-US" altLang="en-US" sz="2000" dirty="0" smtClean="0">
                <a:solidFill>
                  <a:schemeClr val="folHlink"/>
                </a:solidFill>
                <a:latin typeface="Liberation Sans" panose="020B0604020202020204" pitchFamily="34" charset="0"/>
              </a:rPr>
              <a:t>The issuance </a:t>
            </a:r>
            <a:r>
              <a:rPr lang="en-US" altLang="en-US" sz="2000" dirty="0">
                <a:solidFill>
                  <a:schemeClr val="folHlink"/>
                </a:solidFill>
                <a:latin typeface="Liberation Sans" panose="020B0604020202020204" pitchFamily="34" charset="0"/>
              </a:rPr>
              <a:t>of bonds below face value—at a discount—causes the total cost of borrowing to differ from the bond interest paid. </a:t>
            </a:r>
            <a:endParaRPr lang="en-US" altLang="en-US" sz="2000" dirty="0" smtClean="0">
              <a:solidFill>
                <a:schemeClr val="folHlink"/>
              </a:solidFill>
              <a:latin typeface="Liberation Sans" panose="020B0604020202020204" pitchFamily="34" charset="0"/>
            </a:endParaRPr>
          </a:p>
          <a:p>
            <a:pPr>
              <a:lnSpc>
                <a:spcPct val="115000"/>
              </a:lnSpc>
              <a:spcBef>
                <a:spcPts val="900"/>
              </a:spcBef>
            </a:pPr>
            <a:r>
              <a:rPr lang="en-US" altLang="en-US" sz="2000" dirty="0" smtClean="0">
                <a:solidFill>
                  <a:schemeClr val="folHlink"/>
                </a:solidFill>
                <a:latin typeface="Liberation Sans" panose="020B0604020202020204" pitchFamily="34" charset="0"/>
              </a:rPr>
              <a:t>The </a:t>
            </a:r>
            <a:r>
              <a:rPr lang="en-US" altLang="en-US" sz="2000" dirty="0">
                <a:solidFill>
                  <a:schemeClr val="folHlink"/>
                </a:solidFill>
                <a:latin typeface="Liberation Sans" panose="020B0604020202020204" pitchFamily="34" charset="0"/>
              </a:rPr>
              <a:t>issuing company must pay not only the contractual interest rate over the term of the bonds but also the face value (rather than the issuance price) at maturity. </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DISCOUNT</a:t>
            </a:r>
            <a:endParaRPr lang="en-US" altLang="en-US" sz="3200" b="1" dirty="0">
              <a:solidFill>
                <a:srgbClr val="006600"/>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2" name="Picture 1"/>
          <p:cNvPicPr>
            <a:picLocks noChangeAspect="1"/>
          </p:cNvPicPr>
          <p:nvPr/>
        </p:nvPicPr>
        <p:blipFill>
          <a:blip r:embed="rId3"/>
          <a:stretch>
            <a:fillRect/>
          </a:stretch>
        </p:blipFill>
        <p:spPr>
          <a:xfrm>
            <a:off x="304800" y="1986844"/>
            <a:ext cx="8534400" cy="1464390"/>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latin typeface="Liberation Sans" panose="020B0604020202020204" pitchFamily="34" charset="0"/>
              </a:rPr>
              <a:t>Total Cost of Borrowing</a:t>
            </a:r>
            <a:endParaRPr lang="en-US" altLang="en-US" sz="3200" b="1" dirty="0">
              <a:latin typeface="Liberation Sans" panose="020B0604020202020204" pitchFamily="34" charset="0"/>
            </a:endParaRPr>
          </a:p>
        </p:txBody>
      </p:sp>
      <p:sp>
        <p:nvSpPr>
          <p:cNvPr id="2" name="Rectangle 1"/>
          <p:cNvSpPr/>
          <p:nvPr/>
        </p:nvSpPr>
        <p:spPr>
          <a:xfrm>
            <a:off x="7010400" y="408296"/>
            <a:ext cx="1938975" cy="830997"/>
          </a:xfrm>
          <a:prstGeom prst="rect">
            <a:avLst/>
          </a:prstGeom>
          <a:solidFill>
            <a:schemeClr val="accent3"/>
          </a:solidFill>
          <a:ln>
            <a:noFill/>
          </a:ln>
          <a:effectLst/>
        </p:spPr>
        <p:txBody>
          <a:bodyPr>
            <a:spAutoFit/>
          </a:bodyPr>
          <a:lstStyle/>
          <a:p>
            <a:pPr algn="l"/>
            <a:r>
              <a:rPr lang="en-US" sz="1200" b="1" dirty="0" smtClean="0">
                <a:latin typeface="Liberation Sans" panose="020B0604020202020204" pitchFamily="34" charset="0"/>
              </a:rPr>
              <a:t>Illustration 10-14</a:t>
            </a:r>
            <a:endParaRPr lang="en-US" sz="1200" b="1" dirty="0">
              <a:latin typeface="Liberation Sans" panose="020B0604020202020204" pitchFamily="34" charset="0"/>
            </a:endParaRPr>
          </a:p>
          <a:p>
            <a:pPr algn="l"/>
            <a:r>
              <a:rPr lang="en-US" sz="1200" dirty="0">
                <a:latin typeface="Liberation Sans" panose="020B0604020202020204" pitchFamily="34" charset="0"/>
              </a:rPr>
              <a:t>Computation of total cost</a:t>
            </a:r>
          </a:p>
          <a:p>
            <a:pPr algn="l"/>
            <a:r>
              <a:rPr lang="en-US" sz="1200" dirty="0">
                <a:latin typeface="Liberation Sans" panose="020B0604020202020204" pitchFamily="34" charset="0"/>
              </a:rPr>
              <a:t>of borrowing—bonds </a:t>
            </a:r>
            <a:r>
              <a:rPr lang="en-US" sz="1200" dirty="0" smtClean="0">
                <a:latin typeface="Liberation Sans" panose="020B0604020202020204" pitchFamily="34" charset="0"/>
              </a:rPr>
              <a:t>issued at </a:t>
            </a:r>
            <a:r>
              <a:rPr lang="en-US" sz="1200" dirty="0">
                <a:latin typeface="Liberation Sans" panose="020B0604020202020204" pitchFamily="34" charset="0"/>
              </a:rPr>
              <a:t>discount</a:t>
            </a:r>
          </a:p>
        </p:txBody>
      </p:sp>
      <p:sp>
        <p:nvSpPr>
          <p:cNvPr id="3" name="Rectangle 2"/>
          <p:cNvSpPr/>
          <p:nvPr/>
        </p:nvSpPr>
        <p:spPr>
          <a:xfrm>
            <a:off x="838200" y="6230287"/>
            <a:ext cx="5334000" cy="461665"/>
          </a:xfrm>
          <a:prstGeom prst="rect">
            <a:avLst/>
          </a:prstGeom>
          <a:solidFill>
            <a:schemeClr val="accent3"/>
          </a:solidFill>
          <a:ln>
            <a:noFill/>
          </a:ln>
          <a:effectLst/>
        </p:spPr>
        <p:txBody>
          <a:bodyPr wrap="square">
            <a:spAutoFit/>
          </a:bodyPr>
          <a:lstStyle/>
          <a:p>
            <a:pPr algn="l"/>
            <a:r>
              <a:rPr lang="en-US" sz="1200" b="1" dirty="0" smtClean="0">
                <a:latin typeface="Liberation Sans" panose="020B0604020202020204" pitchFamily="34" charset="0"/>
              </a:rPr>
              <a:t>Illustration 10-15</a:t>
            </a:r>
            <a:endParaRPr lang="en-US" sz="1200" b="1" dirty="0">
              <a:latin typeface="Liberation Sans" panose="020B0604020202020204" pitchFamily="34" charset="0"/>
            </a:endParaRPr>
          </a:p>
          <a:p>
            <a:pPr algn="l"/>
            <a:r>
              <a:rPr lang="en-US" sz="1200" dirty="0">
                <a:latin typeface="Liberation Sans" panose="020B0604020202020204" pitchFamily="34" charset="0"/>
              </a:rPr>
              <a:t>Alternative computation of </a:t>
            </a:r>
            <a:r>
              <a:rPr lang="en-US" sz="1200" dirty="0" smtClean="0">
                <a:latin typeface="Liberation Sans" panose="020B0604020202020204" pitchFamily="34" charset="0"/>
              </a:rPr>
              <a:t>total cost </a:t>
            </a:r>
            <a:r>
              <a:rPr lang="en-US" sz="1200" dirty="0">
                <a:latin typeface="Liberation Sans" panose="020B0604020202020204" pitchFamily="34" charset="0"/>
              </a:rPr>
              <a:t>of borrowing—bonds </a:t>
            </a:r>
            <a:r>
              <a:rPr lang="en-US" sz="1200" dirty="0" smtClean="0">
                <a:latin typeface="Liberation Sans" panose="020B0604020202020204" pitchFamily="34" charset="0"/>
              </a:rPr>
              <a:t>issued at </a:t>
            </a:r>
            <a:r>
              <a:rPr lang="en-US" sz="1200" dirty="0">
                <a:latin typeface="Liberation Sans" panose="020B0604020202020204" pitchFamily="34" charset="0"/>
              </a:rPr>
              <a:t>discount</a:t>
            </a:r>
          </a:p>
        </p:txBody>
      </p:sp>
      <p:sp>
        <p:nvSpPr>
          <p:cNvPr id="8" name="Text Box 3"/>
          <p:cNvSpPr txBox="1">
            <a:spLocks noChangeArrowheads="1"/>
          </p:cNvSpPr>
          <p:nvPr/>
        </p:nvSpPr>
        <p:spPr bwMode="auto">
          <a:xfrm>
            <a:off x="8229600" y="6369050"/>
            <a:ext cx="762000" cy="336550"/>
          </a:xfrm>
          <a:prstGeom prst="rect">
            <a:avLst/>
          </a:prstGeom>
          <a:noFill/>
          <a:ln>
            <a:noFill/>
          </a:ln>
          <a:effectLs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4" name="Picture 3"/>
          <p:cNvPicPr>
            <a:picLocks noChangeAspect="1"/>
          </p:cNvPicPr>
          <p:nvPr/>
        </p:nvPicPr>
        <p:blipFill>
          <a:blip r:embed="rId3"/>
          <a:stretch>
            <a:fillRect/>
          </a:stretch>
        </p:blipFill>
        <p:spPr>
          <a:xfrm>
            <a:off x="304800" y="1295400"/>
            <a:ext cx="8534400" cy="2197346"/>
          </a:xfrm>
          <a:prstGeom prst="rect">
            <a:avLst/>
          </a:prstGeom>
          <a:noFill/>
          <a:ln w="12700" cap="sq" cmpd="sng">
            <a:solidFill>
              <a:schemeClr val="tx1"/>
            </a:solidFill>
            <a:prstDash val="solid"/>
            <a:miter lim="800000"/>
            <a:headEnd type="none" w="sm" len="sm"/>
            <a:tailEnd type="none" w="sm" len="sm"/>
          </a:ln>
        </p:spPr>
      </p:pic>
      <p:pic>
        <p:nvPicPr>
          <p:cNvPr id="5" name="Picture 4"/>
          <p:cNvPicPr>
            <a:picLocks noChangeAspect="1"/>
          </p:cNvPicPr>
          <p:nvPr/>
        </p:nvPicPr>
        <p:blipFill>
          <a:blip r:embed="rId4"/>
          <a:stretch>
            <a:fillRect/>
          </a:stretch>
        </p:blipFill>
        <p:spPr>
          <a:xfrm>
            <a:off x="304800" y="3603193"/>
            <a:ext cx="8534400" cy="2590265"/>
          </a:xfrm>
          <a:prstGeom prst="rect">
            <a:avLst/>
          </a:prstGeom>
          <a:noFill/>
          <a:ln w="12700" cap="sq" cmpd="sng">
            <a:solidFill>
              <a:schemeClr val="tx1"/>
            </a:solidFill>
            <a:prstDash val="solid"/>
            <a:miter lim="800000"/>
            <a:headEnd type="none" w="sm" len="sm"/>
            <a:tailEnd type="none" w="sm" len="sm"/>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609600" y="1843652"/>
            <a:ext cx="7620000" cy="244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marL="3175" lvl="1" indent="0">
              <a:lnSpc>
                <a:spcPct val="120000"/>
              </a:lnSpc>
              <a:spcBef>
                <a:spcPts val="1200"/>
              </a:spcBef>
              <a:buClr>
                <a:schemeClr val="tx1"/>
              </a:buClr>
            </a:pPr>
            <a:r>
              <a:rPr lang="en-US" altLang="en-US" sz="2300" b="1" dirty="0" smtClean="0">
                <a:latin typeface="Liberation Sans" panose="020B0604020202020204" pitchFamily="34" charset="0"/>
              </a:rPr>
              <a:t>A debt </a:t>
            </a:r>
            <a:r>
              <a:rPr lang="en-US" altLang="en-US" sz="2300" dirty="0" smtClean="0">
                <a:latin typeface="Liberation Sans" panose="020B0604020202020204" pitchFamily="34" charset="0"/>
              </a:rPr>
              <a:t>that a company </a:t>
            </a:r>
            <a:r>
              <a:rPr lang="en-US" altLang="en-US" sz="2300" dirty="0">
                <a:latin typeface="Liberation Sans" panose="020B0604020202020204" pitchFamily="34" charset="0"/>
              </a:rPr>
              <a:t>expects to pay </a:t>
            </a:r>
            <a:endParaRPr lang="en-US" altLang="en-US" sz="2300" dirty="0" smtClean="0">
              <a:latin typeface="Liberation Sans" panose="020B0604020202020204" pitchFamily="34" charset="0"/>
            </a:endParaRPr>
          </a:p>
          <a:p>
            <a:pPr lvl="1">
              <a:lnSpc>
                <a:spcPct val="120000"/>
              </a:lnSpc>
              <a:spcBef>
                <a:spcPts val="1200"/>
              </a:spcBef>
              <a:buClr>
                <a:schemeClr val="tx1"/>
              </a:buClr>
              <a:buFontTx/>
              <a:buAutoNum type="arabicPeriod"/>
            </a:pPr>
            <a:r>
              <a:rPr lang="en-US" sz="2200" dirty="0" smtClean="0">
                <a:latin typeface="Liberation Sans" panose="020B0604020202020204" pitchFamily="34" charset="0"/>
              </a:rPr>
              <a:t>from </a:t>
            </a:r>
            <a:r>
              <a:rPr lang="en-US" sz="2200" dirty="0">
                <a:latin typeface="Liberation Sans" panose="020B0604020202020204" pitchFamily="34" charset="0"/>
              </a:rPr>
              <a:t>existing current assets or through the creation </a:t>
            </a:r>
            <a:r>
              <a:rPr lang="en-US" sz="2200" dirty="0" smtClean="0">
                <a:latin typeface="Liberation Sans" panose="020B0604020202020204" pitchFamily="34" charset="0"/>
              </a:rPr>
              <a:t>of other </a:t>
            </a:r>
            <a:r>
              <a:rPr lang="en-US" sz="2200" dirty="0">
                <a:latin typeface="Liberation Sans" panose="020B0604020202020204" pitchFamily="34" charset="0"/>
              </a:rPr>
              <a:t>current liabilities, and </a:t>
            </a:r>
            <a:endParaRPr lang="en-US" sz="2200" dirty="0" smtClean="0">
              <a:latin typeface="Liberation Sans" panose="020B0604020202020204" pitchFamily="34" charset="0"/>
            </a:endParaRPr>
          </a:p>
          <a:p>
            <a:pPr lvl="1">
              <a:lnSpc>
                <a:spcPct val="120000"/>
              </a:lnSpc>
              <a:spcBef>
                <a:spcPts val="1200"/>
              </a:spcBef>
              <a:buClr>
                <a:schemeClr val="tx1"/>
              </a:buClr>
              <a:buFontTx/>
              <a:buAutoNum type="arabicPeriod"/>
            </a:pPr>
            <a:r>
              <a:rPr lang="en-US" sz="2200" dirty="0" smtClean="0">
                <a:latin typeface="Liberation Sans" panose="020B0604020202020204" pitchFamily="34" charset="0"/>
              </a:rPr>
              <a:t>within </a:t>
            </a:r>
            <a:r>
              <a:rPr lang="en-US" sz="2200" dirty="0">
                <a:latin typeface="Liberation Sans" panose="020B0604020202020204" pitchFamily="34" charset="0"/>
              </a:rPr>
              <a:t>one year or the operating cycle, </a:t>
            </a:r>
            <a:r>
              <a:rPr lang="en-US" sz="2200" dirty="0" smtClean="0">
                <a:latin typeface="Liberation Sans" panose="020B0604020202020204" pitchFamily="34" charset="0"/>
              </a:rPr>
              <a:t>whichever is </a:t>
            </a:r>
            <a:r>
              <a:rPr lang="en-US" sz="2200" dirty="0">
                <a:latin typeface="Liberation Sans" panose="020B0604020202020204" pitchFamily="34" charset="0"/>
              </a:rPr>
              <a:t>longer. </a:t>
            </a:r>
            <a:endParaRPr lang="en-US" altLang="en-US" sz="2200" dirty="0">
              <a:latin typeface="Liberation Sans" panose="020B0604020202020204" pitchFamily="34" charset="0"/>
            </a:endParaRPr>
          </a:p>
        </p:txBody>
      </p:sp>
      <p:sp>
        <p:nvSpPr>
          <p:cNvPr id="368646" name="Rectangle 6"/>
          <p:cNvSpPr>
            <a:spLocks noChangeArrowheads="1"/>
          </p:cNvSpPr>
          <p:nvPr/>
        </p:nvSpPr>
        <p:spPr bwMode="auto">
          <a:xfrm>
            <a:off x="533400" y="4522153"/>
            <a:ext cx="8077200" cy="1131395"/>
          </a:xfrm>
          <a:prstGeom prst="rect">
            <a:avLst/>
          </a:prstGeom>
          <a:solidFill>
            <a:srgbClr val="FFFFCC"/>
          </a:solidFill>
          <a:ln w="19050" cap="sq">
            <a:solidFill>
              <a:schemeClr val="folHlink"/>
            </a:solidFill>
            <a:miter lim="800000"/>
            <a:headEnd type="none" w="sm" len="sm"/>
            <a:tailEnd type="none" w="sm" len="sm"/>
          </a:ln>
          <a:effectLst>
            <a:innerShdw blurRad="114300">
              <a:prstClr val="black"/>
            </a:innerShdw>
          </a:effectLst>
        </p:spPr>
        <p:txBody>
          <a:bodyPr lIns="182880" tIns="0" rIns="182880" anchor="ctr" anchorCtr="0">
            <a:no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40000"/>
              </a:spcBef>
              <a:buSzPct val="80000"/>
            </a:pPr>
            <a:r>
              <a:rPr lang="en-US" altLang="en-US" sz="1900" dirty="0">
                <a:latin typeface="Liberation Sans" panose="020B0604020202020204" pitchFamily="34" charset="0"/>
              </a:rPr>
              <a:t>Current liabilities include </a:t>
            </a:r>
            <a:r>
              <a:rPr lang="en-US" altLang="en-US" sz="1900" b="1" dirty="0">
                <a:latin typeface="Liberation Sans" panose="020B0604020202020204" pitchFamily="34" charset="0"/>
              </a:rPr>
              <a:t>notes payable</a:t>
            </a:r>
            <a:r>
              <a:rPr lang="en-US" altLang="en-US" sz="1900" dirty="0">
                <a:latin typeface="Liberation Sans" panose="020B0604020202020204" pitchFamily="34" charset="0"/>
              </a:rPr>
              <a:t>, </a:t>
            </a:r>
            <a:r>
              <a:rPr lang="en-US" altLang="en-US" sz="1900" b="1" dirty="0">
                <a:latin typeface="Liberation Sans" panose="020B0604020202020204" pitchFamily="34" charset="0"/>
              </a:rPr>
              <a:t>accounts payable</a:t>
            </a:r>
            <a:r>
              <a:rPr lang="en-US" altLang="en-US" sz="1900" dirty="0">
                <a:latin typeface="Liberation Sans" panose="020B0604020202020204" pitchFamily="34" charset="0"/>
              </a:rPr>
              <a:t>, </a:t>
            </a:r>
            <a:r>
              <a:rPr lang="en-US" altLang="en-US" sz="1900" b="1" dirty="0">
                <a:latin typeface="Liberation Sans" panose="020B0604020202020204" pitchFamily="34" charset="0"/>
              </a:rPr>
              <a:t>unearned revenues</a:t>
            </a:r>
            <a:r>
              <a:rPr lang="en-US" altLang="en-US" sz="1900" dirty="0">
                <a:latin typeface="Liberation Sans" panose="020B0604020202020204" pitchFamily="34" charset="0"/>
              </a:rPr>
              <a:t>, and accrued liabilities such as </a:t>
            </a:r>
            <a:r>
              <a:rPr lang="en-US" altLang="en-US" sz="1900" b="1" dirty="0">
                <a:latin typeface="Liberation Sans" panose="020B0604020202020204" pitchFamily="34" charset="0"/>
              </a:rPr>
              <a:t>taxes</a:t>
            </a:r>
            <a:r>
              <a:rPr lang="en-US" altLang="en-US" sz="1900" dirty="0">
                <a:latin typeface="Liberation Sans" panose="020B0604020202020204" pitchFamily="34" charset="0"/>
              </a:rPr>
              <a:t>, </a:t>
            </a:r>
            <a:r>
              <a:rPr lang="en-US" altLang="en-US" sz="1900" b="1" dirty="0">
                <a:latin typeface="Liberation Sans" panose="020B0604020202020204" pitchFamily="34" charset="0"/>
              </a:rPr>
              <a:t>salaries and wages</a:t>
            </a:r>
            <a:r>
              <a:rPr lang="en-US" altLang="en-US" sz="1900" dirty="0">
                <a:latin typeface="Liberation Sans" panose="020B0604020202020204" pitchFamily="34" charset="0"/>
              </a:rPr>
              <a:t>, and </a:t>
            </a:r>
            <a:r>
              <a:rPr lang="en-US" altLang="en-US" sz="1900" b="1" dirty="0" smtClean="0">
                <a:latin typeface="Liberation Sans" panose="020B0604020202020204" pitchFamily="34" charset="0"/>
              </a:rPr>
              <a:t>interest payable</a:t>
            </a:r>
            <a:r>
              <a:rPr lang="en-US" altLang="en-US" sz="1900" dirty="0" smtClean="0">
                <a:latin typeface="Liberation Sans" panose="020B0604020202020204" pitchFamily="34" charset="0"/>
              </a:rPr>
              <a:t>.</a:t>
            </a:r>
            <a:endParaRPr lang="en-US" altLang="en-US" sz="1900" dirty="0">
              <a:latin typeface="Liberation Sans" panose="020B0604020202020204" pitchFamily="34" charset="0"/>
            </a:endParaRPr>
          </a:p>
        </p:txBody>
      </p:sp>
      <p:sp>
        <p:nvSpPr>
          <p:cNvPr id="368647" name="Text Box 7"/>
          <p:cNvSpPr txBox="1">
            <a:spLocks noChangeArrowheads="1"/>
          </p:cNvSpPr>
          <p:nvPr/>
        </p:nvSpPr>
        <p:spPr bwMode="auto">
          <a:xfrm>
            <a:off x="609600" y="1248340"/>
            <a:ext cx="6019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solidFill>
                  <a:srgbClr val="CC0000"/>
                </a:solidFill>
                <a:latin typeface="Liberation Sans" panose="020B0604020202020204" pitchFamily="34" charset="0"/>
              </a:rPr>
              <a:t>What Is a Current Liability?</a:t>
            </a:r>
            <a:endParaRPr lang="en-US" altLang="en-US" sz="2800" b="1" dirty="0">
              <a:solidFill>
                <a:srgbClr val="CC00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cxnSp>
        <p:nvCxnSpPr>
          <p:cNvPr id="15" name="Straight Connector 14"/>
          <p:cNvCxnSpPr/>
          <p:nvPr/>
        </p:nvCxnSpPr>
        <p:spPr bwMode="auto">
          <a:xfrm>
            <a:off x="6477000" y="944294"/>
            <a:ext cx="0" cy="10042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Current Liabilities</a:t>
            </a:r>
            <a:endParaRPr lang="en-US" altLang="en-US" i="0" dirty="0">
              <a:solidFill>
                <a:schemeClr val="accent3"/>
              </a:solidFill>
            </a:endParaRPr>
          </a:p>
        </p:txBody>
      </p:sp>
      <p:sp>
        <p:nvSpPr>
          <p:cNvPr id="17" name="TextBox 16"/>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8" name="Rectangle 17"/>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1</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a current liability, and identify the major types of current liabilities</a:t>
            </a:r>
            <a:r>
              <a:rPr lang="en-US" sz="1400" b="1" dirty="0" smtClean="0">
                <a:latin typeface="Liberation Sans" panose="020B0604020202020204" pitchFamily="34" charset="0"/>
              </a:rPr>
              <a:t>.</a:t>
            </a:r>
            <a:endParaRPr lang="en-US" sz="14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609600" y="1295400"/>
            <a:ext cx="7848600" cy="50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pPr>
            <a:r>
              <a:rPr lang="en-US" b="1" dirty="0" smtClean="0">
                <a:latin typeface="Liberation Sans" panose="020B0604020202020204" pitchFamily="34" charset="0"/>
              </a:rPr>
              <a:t>Amortization of bond discount:</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Allocated to </a:t>
            </a:r>
            <a:r>
              <a:rPr lang="en-US" sz="2200" dirty="0">
                <a:latin typeface="Liberation Sans" panose="020B0604020202020204" pitchFamily="34" charset="0"/>
              </a:rPr>
              <a:t>expense in each </a:t>
            </a:r>
            <a:r>
              <a:rPr lang="en-US" sz="2200" dirty="0" smtClean="0">
                <a:latin typeface="Liberation Sans" panose="020B0604020202020204" pitchFamily="34" charset="0"/>
              </a:rPr>
              <a:t>period. </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Increases the </a:t>
            </a:r>
            <a:r>
              <a:rPr lang="en-US" sz="2200" dirty="0">
                <a:latin typeface="Liberation Sans" panose="020B0604020202020204" pitchFamily="34" charset="0"/>
              </a:rPr>
              <a:t>amount of interest expense reported each period. </a:t>
            </a:r>
            <a:endParaRPr lang="en-US" sz="2200" dirty="0" smtClean="0">
              <a:latin typeface="Liberation Sans" panose="020B0604020202020204" pitchFamily="34" charset="0"/>
            </a:endParaRP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Amount </a:t>
            </a:r>
            <a:r>
              <a:rPr lang="en-US" sz="2200" dirty="0">
                <a:latin typeface="Liberation Sans" panose="020B0604020202020204" pitchFamily="34" charset="0"/>
              </a:rPr>
              <a:t>of interest expense </a:t>
            </a:r>
            <a:r>
              <a:rPr lang="en-US" sz="2200" dirty="0" smtClean="0">
                <a:latin typeface="Liberation Sans" panose="020B0604020202020204" pitchFamily="34" charset="0"/>
              </a:rPr>
              <a:t>reported each period will </a:t>
            </a:r>
            <a:r>
              <a:rPr lang="en-US" sz="2200" dirty="0">
                <a:latin typeface="Liberation Sans" panose="020B0604020202020204" pitchFamily="34" charset="0"/>
              </a:rPr>
              <a:t>exceed the contractual </a:t>
            </a:r>
            <a:r>
              <a:rPr lang="en-US" sz="2200" dirty="0" smtClean="0">
                <a:latin typeface="Liberation Sans" panose="020B0604020202020204" pitchFamily="34" charset="0"/>
              </a:rPr>
              <a:t>amount paid. </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As </a:t>
            </a:r>
            <a:r>
              <a:rPr lang="en-US" sz="2200" dirty="0">
                <a:latin typeface="Liberation Sans" panose="020B0604020202020204" pitchFamily="34" charset="0"/>
              </a:rPr>
              <a:t>the discount is amortized, its balance declines. </a:t>
            </a:r>
            <a:endParaRPr lang="en-US" sz="2200" dirty="0" smtClean="0">
              <a:latin typeface="Liberation Sans" panose="020B0604020202020204" pitchFamily="34" charset="0"/>
            </a:endParaRP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The carrying value </a:t>
            </a:r>
            <a:r>
              <a:rPr lang="en-US" sz="2200" dirty="0">
                <a:latin typeface="Liberation Sans" panose="020B0604020202020204" pitchFamily="34" charset="0"/>
              </a:rPr>
              <a:t>of the bonds will increase, until at maturity the carrying value of the </a:t>
            </a:r>
            <a:r>
              <a:rPr lang="en-US" sz="2200" dirty="0" smtClean="0">
                <a:latin typeface="Liberation Sans" panose="020B0604020202020204" pitchFamily="34" charset="0"/>
              </a:rPr>
              <a:t>bonds equals </a:t>
            </a:r>
            <a:r>
              <a:rPr lang="en-US" sz="2200" dirty="0">
                <a:latin typeface="Liberation Sans" panose="020B0604020202020204" pitchFamily="34" charset="0"/>
              </a:rPr>
              <a:t>their face amount.</a:t>
            </a:r>
            <a:endParaRPr lang="en-US" altLang="en-US" sz="2200" dirty="0">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DISCOUNT</a:t>
            </a:r>
            <a:endParaRPr lang="en-US" altLang="en-US" sz="3200" b="1" dirty="0">
              <a:solidFill>
                <a:srgbClr val="006600"/>
              </a:solidFill>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870736010"/>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Text Box 2"/>
          <p:cNvSpPr txBox="1">
            <a:spLocks noChangeArrowheads="1"/>
          </p:cNvSpPr>
          <p:nvPr/>
        </p:nvSpPr>
        <p:spPr bwMode="auto">
          <a:xfrm>
            <a:off x="609600" y="1295400"/>
            <a:ext cx="8153400" cy="130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that the Candlestick </a:t>
            </a:r>
            <a:r>
              <a:rPr lang="en-US" altLang="en-US" sz="2100" dirty="0" smtClean="0">
                <a:latin typeface="Liberation Sans" panose="020B0604020202020204" pitchFamily="34" charset="0"/>
              </a:rPr>
              <a:t>AG </a:t>
            </a:r>
            <a:r>
              <a:rPr lang="en-US" altLang="en-US" sz="2100" dirty="0">
                <a:latin typeface="Liberation Sans" panose="020B0604020202020204" pitchFamily="34" charset="0"/>
              </a:rPr>
              <a:t>bonds previously described sell for €102,000 (102% of face value) rather than for €98,000. The entry to record the sale is as </a:t>
            </a:r>
            <a:r>
              <a:rPr lang="en-US" altLang="en-US" sz="2100" dirty="0" smtClean="0">
                <a:latin typeface="Liberation Sans" panose="020B0604020202020204" pitchFamily="34" charset="0"/>
              </a:rPr>
              <a:t>follows:</a:t>
            </a:r>
            <a:endParaRPr lang="en-US" altLang="en-US" sz="2100" dirty="0">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PREMIUM</a:t>
            </a:r>
            <a:endParaRPr lang="en-US" altLang="en-US" sz="3200" b="1"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609600" y="2685922"/>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a:latin typeface="Liberation Sans" panose="020B0604020202020204" pitchFamily="34" charset="0"/>
                <a:cs typeface="Arial" charset="0"/>
              </a:rPr>
              <a:t>Jan. </a:t>
            </a:r>
            <a:r>
              <a:rPr lang="en-US" altLang="en-US" sz="2100" b="1" dirty="0" smtClean="0">
                <a:latin typeface="Liberation Sans" panose="020B0604020202020204" pitchFamily="34" charset="0"/>
                <a:cs typeface="Arial" charset="0"/>
              </a:rPr>
              <a:t>1</a:t>
            </a:r>
            <a:endParaRPr lang="en-US" altLang="en-US" sz="2100" dirty="0" smtClean="0">
              <a:latin typeface="Liberation Sans" panose="020B0604020202020204" pitchFamily="34" charset="0"/>
              <a:cs typeface="Arial" charset="0"/>
            </a:endParaRPr>
          </a:p>
        </p:txBody>
      </p:sp>
      <p:sp>
        <p:nvSpPr>
          <p:cNvPr id="12" name="Text Box 5"/>
          <p:cNvSpPr txBox="1">
            <a:spLocks noChangeArrowheads="1"/>
          </p:cNvSpPr>
          <p:nvPr/>
        </p:nvSpPr>
        <p:spPr bwMode="auto">
          <a:xfrm>
            <a:off x="1752600" y="2685922"/>
            <a:ext cx="69342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Cash 	102,000</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102,000</a:t>
            </a: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ChangeArrowheads="1"/>
          </p:cNvSpPr>
          <p:nvPr/>
        </p:nvSpPr>
        <p:spPr bwMode="auto">
          <a:xfrm>
            <a:off x="609600" y="1295400"/>
            <a:ext cx="4648200" cy="543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en-US" sz="2600" b="1" dirty="0">
                <a:latin typeface="Liberation Sans" panose="020B0604020202020204" pitchFamily="34" charset="0"/>
              </a:rPr>
              <a:t>Statement Presentation</a:t>
            </a:r>
          </a:p>
        </p:txBody>
      </p:sp>
      <p:sp>
        <p:nvSpPr>
          <p:cNvPr id="567307" name="Rectangle 11"/>
          <p:cNvSpPr>
            <a:spLocks noChangeArrowheads="1"/>
          </p:cNvSpPr>
          <p:nvPr/>
        </p:nvSpPr>
        <p:spPr bwMode="auto">
          <a:xfrm>
            <a:off x="6934200" y="1371600"/>
            <a:ext cx="20781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smtClean="0">
                <a:latin typeface="Liberation Sans" panose="020B0604020202020204" pitchFamily="34" charset="0"/>
              </a:rPr>
              <a:t>Illustration 10-17</a:t>
            </a:r>
            <a:endParaRPr lang="en-US" altLang="en-US" sz="1200" b="1" dirty="0">
              <a:latin typeface="Liberation Sans" panose="020B0604020202020204" pitchFamily="34" charset="0"/>
            </a:endParaRPr>
          </a:p>
          <a:p>
            <a:pPr algn="l"/>
            <a:r>
              <a:rPr lang="en-US" altLang="en-US" sz="1200" dirty="0">
                <a:latin typeface="Liberation Sans" panose="020B0604020202020204" pitchFamily="34" charset="0"/>
              </a:rPr>
              <a:t>Statement presentation of </a:t>
            </a:r>
            <a:r>
              <a:rPr lang="en-US" altLang="en-US" sz="1200" dirty="0" smtClean="0">
                <a:latin typeface="Liberation Sans" panose="020B0604020202020204" pitchFamily="34" charset="0"/>
              </a:rPr>
              <a:t>bonds issued at a premium</a:t>
            </a:r>
            <a:endParaRPr lang="en-US" altLang="en-US" sz="1200" dirty="0">
              <a:latin typeface="Liberation Sans" panose="020B0604020202020204" pitchFamily="34" charset="0"/>
            </a:endParaRPr>
          </a:p>
        </p:txBody>
      </p:sp>
      <p:sp>
        <p:nvSpPr>
          <p:cNvPr id="567309" name="Rectangle 13"/>
          <p:cNvSpPr>
            <a:spLocks noChangeArrowheads="1"/>
          </p:cNvSpPr>
          <p:nvPr/>
        </p:nvSpPr>
        <p:spPr bwMode="auto">
          <a:xfrm>
            <a:off x="609600" y="3829124"/>
            <a:ext cx="8077200" cy="196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4000"/>
              </a:lnSpc>
              <a:spcBef>
                <a:spcPts val="900"/>
              </a:spcBef>
            </a:pPr>
            <a:r>
              <a:rPr lang="en-US" altLang="en-US" sz="2000" b="1" dirty="0">
                <a:solidFill>
                  <a:schemeClr val="folHlink"/>
                </a:solidFill>
                <a:latin typeface="Liberation Sans" panose="020B0604020202020204" pitchFamily="34" charset="0"/>
              </a:rPr>
              <a:t>Sale of bonds </a:t>
            </a:r>
            <a:r>
              <a:rPr lang="en-US" altLang="en-US" sz="2000" b="1" dirty="0" smtClean="0">
                <a:solidFill>
                  <a:schemeClr val="folHlink"/>
                </a:solidFill>
                <a:latin typeface="Liberation Sans" panose="020B0604020202020204" pitchFamily="34" charset="0"/>
              </a:rPr>
              <a:t>above </a:t>
            </a:r>
            <a:r>
              <a:rPr lang="en-US" altLang="en-US" sz="2000" b="1" dirty="0">
                <a:solidFill>
                  <a:schemeClr val="folHlink"/>
                </a:solidFill>
                <a:latin typeface="Liberation Sans" panose="020B0604020202020204" pitchFamily="34" charset="0"/>
              </a:rPr>
              <a:t>face value</a:t>
            </a:r>
            <a:r>
              <a:rPr lang="en-US" altLang="en-US" sz="2000" dirty="0">
                <a:solidFill>
                  <a:schemeClr val="folHlink"/>
                </a:solidFill>
                <a:latin typeface="Liberation Sans" panose="020B0604020202020204" pitchFamily="34" charset="0"/>
              </a:rPr>
              <a:t> causes the total cost of borrowing to be </a:t>
            </a:r>
            <a:r>
              <a:rPr lang="en-US" altLang="en-US" sz="2000" dirty="0" smtClean="0">
                <a:solidFill>
                  <a:schemeClr val="folHlink"/>
                </a:solidFill>
                <a:latin typeface="Liberation Sans" panose="020B0604020202020204" pitchFamily="34" charset="0"/>
              </a:rPr>
              <a:t>less </a:t>
            </a:r>
            <a:r>
              <a:rPr lang="en-US" altLang="en-US" sz="2000" dirty="0">
                <a:solidFill>
                  <a:schemeClr val="folHlink"/>
                </a:solidFill>
                <a:latin typeface="Liberation Sans" panose="020B0604020202020204" pitchFamily="34" charset="0"/>
              </a:rPr>
              <a:t>than the bond interest paid.</a:t>
            </a:r>
          </a:p>
          <a:p>
            <a:pPr>
              <a:lnSpc>
                <a:spcPct val="114000"/>
              </a:lnSpc>
              <a:spcBef>
                <a:spcPts val="900"/>
              </a:spcBef>
            </a:pPr>
            <a:r>
              <a:rPr lang="en-US" altLang="en-US" sz="2000" dirty="0">
                <a:solidFill>
                  <a:schemeClr val="folHlink"/>
                </a:solidFill>
                <a:latin typeface="Liberation Sans" panose="020B0604020202020204" pitchFamily="34" charset="0"/>
              </a:rPr>
              <a:t>The borrower is not required to pay the bond premium at the maturity date of the bonds. Thus, the bond premium is considered to be a </a:t>
            </a:r>
            <a:r>
              <a:rPr lang="en-US" altLang="en-US" sz="2000" b="1" dirty="0">
                <a:solidFill>
                  <a:schemeClr val="folHlink"/>
                </a:solidFill>
                <a:latin typeface="Liberation Sans" panose="020B0604020202020204" pitchFamily="34" charset="0"/>
              </a:rPr>
              <a:t>reduction in the cost of borrowing</a:t>
            </a:r>
            <a:r>
              <a:rPr lang="en-US" altLang="en-US" sz="2000" dirty="0">
                <a:solidFill>
                  <a:schemeClr val="folHlink"/>
                </a:solidFill>
                <a:latin typeface="Liberation Sans" panose="020B0604020202020204" pitchFamily="34" charset="0"/>
              </a:rPr>
              <a:t>.</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PREMIUM</a:t>
            </a:r>
            <a:endParaRPr lang="en-US" altLang="en-US" sz="3200" b="1" dirty="0">
              <a:solidFill>
                <a:srgbClr val="006600"/>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2" name="Picture 1"/>
          <p:cNvPicPr>
            <a:picLocks noChangeAspect="1"/>
          </p:cNvPicPr>
          <p:nvPr/>
        </p:nvPicPr>
        <p:blipFill>
          <a:blip r:embed="rId3"/>
          <a:stretch>
            <a:fillRect/>
          </a:stretch>
        </p:blipFill>
        <p:spPr>
          <a:xfrm>
            <a:off x="304799" y="2057400"/>
            <a:ext cx="8534401" cy="1478064"/>
          </a:xfrm>
          <a:prstGeom prst="rect">
            <a:avLst/>
          </a:prstGeom>
        </p:spPr>
      </p:pic>
    </p:spTree>
    <p:extLst>
      <p:ext uri="{BB962C8B-B14F-4D97-AF65-F5344CB8AC3E}">
        <p14:creationId xmlns:p14="http://schemas.microsoft.com/office/powerpoint/2010/main" val="1156044462"/>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latin typeface="Liberation Sans" panose="020B0604020202020204" pitchFamily="34" charset="0"/>
              </a:rPr>
              <a:t>Total Cost of Borrowing</a:t>
            </a:r>
            <a:endParaRPr lang="en-US" altLang="en-US" sz="3200" b="1" dirty="0">
              <a:latin typeface="Liberation Sans" panose="020B0604020202020204" pitchFamily="34" charset="0"/>
            </a:endParaRPr>
          </a:p>
        </p:txBody>
      </p:sp>
      <p:sp>
        <p:nvSpPr>
          <p:cNvPr id="2" name="Rectangle 1"/>
          <p:cNvSpPr/>
          <p:nvPr/>
        </p:nvSpPr>
        <p:spPr>
          <a:xfrm>
            <a:off x="7010400" y="457200"/>
            <a:ext cx="1938975" cy="830997"/>
          </a:xfrm>
          <a:prstGeom prst="rect">
            <a:avLst/>
          </a:prstGeom>
          <a:solidFill>
            <a:schemeClr val="accent3"/>
          </a:solidFill>
          <a:ln>
            <a:noFill/>
          </a:ln>
          <a:effectLst/>
        </p:spPr>
        <p:txBody>
          <a:bodyPr>
            <a:spAutoFit/>
          </a:bodyPr>
          <a:lstStyle/>
          <a:p>
            <a:pPr algn="l"/>
            <a:r>
              <a:rPr lang="en-US" sz="1200" b="1" dirty="0" smtClean="0">
                <a:latin typeface="Liberation Sans" panose="020B0604020202020204" pitchFamily="34" charset="0"/>
              </a:rPr>
              <a:t>Illustration 10-18</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Total cost of </a:t>
            </a:r>
            <a:r>
              <a:rPr lang="en-US" sz="1200" dirty="0">
                <a:latin typeface="Liberation Sans" panose="020B0604020202020204" pitchFamily="34" charset="0"/>
              </a:rPr>
              <a:t>borrowing—bonds </a:t>
            </a:r>
            <a:r>
              <a:rPr lang="en-US" sz="1200" dirty="0" smtClean="0">
                <a:latin typeface="Liberation Sans" panose="020B0604020202020204" pitchFamily="34" charset="0"/>
              </a:rPr>
              <a:t>issued at a premium</a:t>
            </a:r>
            <a:endParaRPr lang="en-US" sz="1200" dirty="0">
              <a:latin typeface="Liberation Sans" panose="020B0604020202020204" pitchFamily="34" charset="0"/>
            </a:endParaRPr>
          </a:p>
        </p:txBody>
      </p:sp>
      <p:sp>
        <p:nvSpPr>
          <p:cNvPr id="3" name="Rectangle 2"/>
          <p:cNvSpPr/>
          <p:nvPr/>
        </p:nvSpPr>
        <p:spPr>
          <a:xfrm>
            <a:off x="228600" y="5754976"/>
            <a:ext cx="5791200" cy="461665"/>
          </a:xfrm>
          <a:prstGeom prst="rect">
            <a:avLst/>
          </a:prstGeom>
          <a:solidFill>
            <a:schemeClr val="accent3"/>
          </a:solidFill>
          <a:ln>
            <a:noFill/>
          </a:ln>
          <a:effectLst/>
        </p:spPr>
        <p:txBody>
          <a:bodyPr wrap="square">
            <a:spAutoFit/>
          </a:bodyPr>
          <a:lstStyle/>
          <a:p>
            <a:pPr algn="l"/>
            <a:r>
              <a:rPr lang="en-US" sz="1200" b="1" dirty="0" smtClean="0">
                <a:latin typeface="Liberation Sans" panose="020B0604020202020204" pitchFamily="34" charset="0"/>
              </a:rPr>
              <a:t>Illustration 10-19</a:t>
            </a:r>
            <a:endParaRPr lang="en-US" sz="1200" b="1" dirty="0">
              <a:latin typeface="Liberation Sans" panose="020B0604020202020204" pitchFamily="34" charset="0"/>
            </a:endParaRPr>
          </a:p>
          <a:p>
            <a:pPr algn="l"/>
            <a:r>
              <a:rPr lang="en-US" sz="1200" dirty="0">
                <a:latin typeface="Liberation Sans" panose="020B0604020202020204" pitchFamily="34" charset="0"/>
              </a:rPr>
              <a:t>Alternative computation of </a:t>
            </a:r>
            <a:r>
              <a:rPr lang="en-US" sz="1200" dirty="0" smtClean="0">
                <a:latin typeface="Liberation Sans" panose="020B0604020202020204" pitchFamily="34" charset="0"/>
              </a:rPr>
              <a:t>total cost </a:t>
            </a:r>
            <a:r>
              <a:rPr lang="en-US" sz="1200" dirty="0">
                <a:latin typeface="Liberation Sans" panose="020B0604020202020204" pitchFamily="34" charset="0"/>
              </a:rPr>
              <a:t>of borrowing—bonds </a:t>
            </a:r>
            <a:r>
              <a:rPr lang="en-US" sz="1200" dirty="0" smtClean="0">
                <a:latin typeface="Liberation Sans" panose="020B0604020202020204" pitchFamily="34" charset="0"/>
              </a:rPr>
              <a:t>issued at a premium</a:t>
            </a:r>
            <a:endParaRPr lang="en-US" sz="1200" dirty="0">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4" name="Picture 3"/>
          <p:cNvPicPr>
            <a:picLocks noChangeAspect="1"/>
          </p:cNvPicPr>
          <p:nvPr/>
        </p:nvPicPr>
        <p:blipFill>
          <a:blip r:embed="rId3"/>
          <a:stretch>
            <a:fillRect/>
          </a:stretch>
        </p:blipFill>
        <p:spPr>
          <a:xfrm>
            <a:off x="304800" y="1357952"/>
            <a:ext cx="8534400" cy="1874609"/>
          </a:xfrm>
          <a:prstGeom prst="rect">
            <a:avLst/>
          </a:prstGeom>
          <a:noFill/>
          <a:ln w="12700" cap="sq" cmpd="sng">
            <a:solidFill>
              <a:schemeClr val="tx1"/>
            </a:solidFill>
            <a:prstDash val="solid"/>
            <a:miter lim="800000"/>
            <a:headEnd type="none" w="sm" len="sm"/>
            <a:tailEnd type="none" w="sm" len="sm"/>
          </a:ln>
        </p:spPr>
      </p:pic>
      <p:pic>
        <p:nvPicPr>
          <p:cNvPr id="5" name="Picture 4"/>
          <p:cNvPicPr>
            <a:picLocks noChangeAspect="1"/>
          </p:cNvPicPr>
          <p:nvPr/>
        </p:nvPicPr>
        <p:blipFill>
          <a:blip r:embed="rId4"/>
          <a:stretch>
            <a:fillRect/>
          </a:stretch>
        </p:blipFill>
        <p:spPr>
          <a:xfrm>
            <a:off x="304800" y="3483530"/>
            <a:ext cx="8534400" cy="2217822"/>
          </a:xfrm>
          <a:prstGeom prst="rect">
            <a:avLst/>
          </a:prstGeom>
          <a:noFill/>
          <a:ln w="12700" cap="sq" cmpd="sng">
            <a:solidFill>
              <a:schemeClr val="tx1"/>
            </a:solidFill>
            <a:prstDash val="solid"/>
            <a:miter lim="800000"/>
            <a:headEnd type="none" w="sm" len="sm"/>
            <a:tailEnd type="none" w="sm" len="sm"/>
          </a:ln>
        </p:spPr>
      </p:pic>
    </p:spTree>
    <p:extLst>
      <p:ext uri="{BB962C8B-B14F-4D97-AF65-F5344CB8AC3E}">
        <p14:creationId xmlns:p14="http://schemas.microsoft.com/office/powerpoint/2010/main" val="831547483"/>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609600" y="1295400"/>
            <a:ext cx="7848600" cy="507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ts val="1200"/>
              </a:spcBef>
            </a:pPr>
            <a:r>
              <a:rPr lang="en-US" b="1" dirty="0" smtClean="0">
                <a:latin typeface="Liberation Sans" panose="020B0604020202020204" pitchFamily="34" charset="0"/>
              </a:rPr>
              <a:t>Amortization of bond premium:</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Allocated to </a:t>
            </a:r>
            <a:r>
              <a:rPr lang="en-US" sz="2200" dirty="0">
                <a:latin typeface="Liberation Sans" panose="020B0604020202020204" pitchFamily="34" charset="0"/>
              </a:rPr>
              <a:t>expense in each </a:t>
            </a:r>
            <a:r>
              <a:rPr lang="en-US" sz="2200" dirty="0" smtClean="0">
                <a:latin typeface="Liberation Sans" panose="020B0604020202020204" pitchFamily="34" charset="0"/>
              </a:rPr>
              <a:t>period. </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Decreases the </a:t>
            </a:r>
            <a:r>
              <a:rPr lang="en-US" sz="2200" dirty="0">
                <a:latin typeface="Liberation Sans" panose="020B0604020202020204" pitchFamily="34" charset="0"/>
              </a:rPr>
              <a:t>amount of interest expense reported each period. </a:t>
            </a:r>
            <a:endParaRPr lang="en-US" sz="2200" dirty="0" smtClean="0">
              <a:latin typeface="Liberation Sans" panose="020B0604020202020204" pitchFamily="34" charset="0"/>
            </a:endParaRP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Amount </a:t>
            </a:r>
            <a:r>
              <a:rPr lang="en-US" sz="2200" dirty="0">
                <a:latin typeface="Liberation Sans" panose="020B0604020202020204" pitchFamily="34" charset="0"/>
              </a:rPr>
              <a:t>of interest expense </a:t>
            </a:r>
            <a:r>
              <a:rPr lang="en-US" sz="2200" dirty="0" smtClean="0">
                <a:latin typeface="Liberation Sans" panose="020B0604020202020204" pitchFamily="34" charset="0"/>
              </a:rPr>
              <a:t>reported each period will be less than </a:t>
            </a:r>
            <a:r>
              <a:rPr lang="en-US" sz="2200" dirty="0">
                <a:latin typeface="Liberation Sans" panose="020B0604020202020204" pitchFamily="34" charset="0"/>
              </a:rPr>
              <a:t>the contractual </a:t>
            </a:r>
            <a:r>
              <a:rPr lang="en-US" sz="2200" dirty="0" smtClean="0">
                <a:latin typeface="Liberation Sans" panose="020B0604020202020204" pitchFamily="34" charset="0"/>
              </a:rPr>
              <a:t>amount paid. </a:t>
            </a: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As </a:t>
            </a:r>
            <a:r>
              <a:rPr lang="en-US" sz="2200" dirty="0">
                <a:latin typeface="Liberation Sans" panose="020B0604020202020204" pitchFamily="34" charset="0"/>
              </a:rPr>
              <a:t>the </a:t>
            </a:r>
            <a:r>
              <a:rPr lang="en-US" sz="2200" dirty="0" smtClean="0">
                <a:latin typeface="Liberation Sans" panose="020B0604020202020204" pitchFamily="34" charset="0"/>
              </a:rPr>
              <a:t>premium </a:t>
            </a:r>
            <a:r>
              <a:rPr lang="en-US" sz="2200" dirty="0">
                <a:latin typeface="Liberation Sans" panose="020B0604020202020204" pitchFamily="34" charset="0"/>
              </a:rPr>
              <a:t>is amortized, its balance declines. </a:t>
            </a:r>
            <a:endParaRPr lang="en-US" sz="2200" dirty="0" smtClean="0">
              <a:latin typeface="Liberation Sans" panose="020B0604020202020204" pitchFamily="34" charset="0"/>
            </a:endParaRPr>
          </a:p>
          <a:p>
            <a:pPr marL="682625" indent="-450850">
              <a:lnSpc>
                <a:spcPct val="120000"/>
              </a:lnSpc>
              <a:spcBef>
                <a:spcPts val="12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The carrying value </a:t>
            </a:r>
            <a:r>
              <a:rPr lang="en-US" sz="2200" dirty="0">
                <a:latin typeface="Liberation Sans" panose="020B0604020202020204" pitchFamily="34" charset="0"/>
              </a:rPr>
              <a:t>of the </a:t>
            </a:r>
            <a:r>
              <a:rPr lang="en-US" sz="2200" dirty="0" smtClean="0">
                <a:latin typeface="Liberation Sans" panose="020B0604020202020204" pitchFamily="34" charset="0"/>
              </a:rPr>
              <a:t>bonds </a:t>
            </a:r>
            <a:r>
              <a:rPr lang="en-US" sz="2200" dirty="0">
                <a:latin typeface="Liberation Sans" panose="020B0604020202020204" pitchFamily="34" charset="0"/>
              </a:rPr>
              <a:t>will </a:t>
            </a:r>
            <a:r>
              <a:rPr lang="en-US" sz="2200" dirty="0" smtClean="0">
                <a:latin typeface="Liberation Sans" panose="020B0604020202020204" pitchFamily="34" charset="0"/>
              </a:rPr>
              <a:t>decrease</a:t>
            </a:r>
            <a:r>
              <a:rPr lang="en-US" sz="2200" dirty="0">
                <a:latin typeface="Liberation Sans" panose="020B0604020202020204" pitchFamily="34" charset="0"/>
              </a:rPr>
              <a:t>, until at maturity the carrying value of the </a:t>
            </a:r>
            <a:r>
              <a:rPr lang="en-US" sz="2200" dirty="0" smtClean="0">
                <a:latin typeface="Liberation Sans" panose="020B0604020202020204" pitchFamily="34" charset="0"/>
              </a:rPr>
              <a:t>bonds equals </a:t>
            </a:r>
            <a:r>
              <a:rPr lang="en-US" sz="2200" dirty="0">
                <a:latin typeface="Liberation Sans" panose="020B0604020202020204" pitchFamily="34" charset="0"/>
              </a:rPr>
              <a:t>their face amount.</a:t>
            </a:r>
            <a:endParaRPr lang="en-US" altLang="en-US" sz="2200" dirty="0">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ISSUING BONDS AT A PREMIUM</a:t>
            </a:r>
            <a:endParaRPr lang="en-US" altLang="en-US" sz="3200" b="1" dirty="0">
              <a:solidFill>
                <a:srgbClr val="006600"/>
              </a:solidFill>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4276074526"/>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89439"/>
            <a:ext cx="8300112" cy="1643527"/>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100" dirty="0" smtClean="0">
                <a:solidFill>
                  <a:schemeClr val="bg2"/>
                </a:solidFill>
                <a:latin typeface="Liberation Sans" panose="020B0604020202020204" pitchFamily="34" charset="0"/>
              </a:rPr>
              <a:t>Giant </a:t>
            </a:r>
            <a:r>
              <a:rPr lang="en-US" sz="2100" dirty="0">
                <a:solidFill>
                  <a:schemeClr val="bg2"/>
                </a:solidFill>
                <a:latin typeface="Liberation Sans" panose="020B0604020202020204" pitchFamily="34" charset="0"/>
              </a:rPr>
              <a:t>Ltd. issues ¥200,000,000 of bonds for ¥189,000,000. </a:t>
            </a:r>
            <a:endParaRPr lang="en-US" sz="2100" dirty="0" smtClean="0">
              <a:solidFill>
                <a:schemeClr val="bg2"/>
              </a:solidFill>
              <a:latin typeface="Liberation Sans" panose="020B0604020202020204" pitchFamily="34" charset="0"/>
            </a:endParaRPr>
          </a:p>
          <a:p>
            <a:pPr algn="l">
              <a:lnSpc>
                <a:spcPct val="120000"/>
              </a:lnSpc>
              <a:spcBef>
                <a:spcPts val="0"/>
              </a:spcBef>
            </a:pPr>
            <a:r>
              <a:rPr lang="en-US" sz="2100" dirty="0" smtClean="0">
                <a:solidFill>
                  <a:schemeClr val="bg2"/>
                </a:solidFill>
                <a:latin typeface="Liberation Sans" panose="020B0604020202020204" pitchFamily="34" charset="0"/>
              </a:rPr>
              <a:t>(</a:t>
            </a:r>
            <a:r>
              <a:rPr lang="en-US" sz="2100" dirty="0">
                <a:solidFill>
                  <a:schemeClr val="bg2"/>
                </a:solidFill>
                <a:latin typeface="Liberation Sans" panose="020B0604020202020204" pitchFamily="34" charset="0"/>
              </a:rPr>
              <a:t>a) Prepare the journal entry to record the issuance of the bonds, and (b) show how the bonds would be reported on the statement of </a:t>
            </a:r>
            <a:r>
              <a:rPr lang="en-US" sz="2100" dirty="0" smtClean="0">
                <a:solidFill>
                  <a:schemeClr val="bg2"/>
                </a:solidFill>
                <a:latin typeface="Liberation Sans" panose="020B0604020202020204" pitchFamily="34" charset="0"/>
              </a:rPr>
              <a:t>financial </a:t>
            </a:r>
            <a:r>
              <a:rPr lang="en-US" sz="2100" dirty="0">
                <a:solidFill>
                  <a:schemeClr val="bg2"/>
                </a:solidFill>
                <a:latin typeface="Liberation Sans" panose="020B0604020202020204" pitchFamily="34" charset="0"/>
              </a:rPr>
              <a:t>position at the date of issuance. </a:t>
            </a:r>
          </a:p>
        </p:txBody>
      </p:sp>
      <p:sp>
        <p:nvSpPr>
          <p:cNvPr id="13" name="Text Box 5"/>
          <p:cNvSpPr txBox="1">
            <a:spLocks noChangeArrowheads="1"/>
          </p:cNvSpPr>
          <p:nvPr/>
        </p:nvSpPr>
        <p:spPr bwMode="auto">
          <a:xfrm>
            <a:off x="1143000" y="3169926"/>
            <a:ext cx="7538112"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spcBef>
                <a:spcPts val="600"/>
              </a:spcBef>
              <a:tabLst>
                <a:tab pos="5316538" algn="r"/>
                <a:tab pos="7205663" algn="r"/>
              </a:tabLst>
            </a:pPr>
            <a:r>
              <a:rPr lang="en-US" sz="2100" dirty="0" smtClean="0"/>
              <a:t>Cash 	189,000,000</a:t>
            </a:r>
          </a:p>
          <a:p>
            <a:pPr>
              <a:spcBef>
                <a:spcPts val="600"/>
              </a:spcBef>
              <a:tabLst>
                <a:tab pos="5316538" algn="r"/>
                <a:tab pos="7205663" algn="r"/>
              </a:tabLst>
            </a:pPr>
            <a:r>
              <a:rPr lang="en-US" sz="2100" dirty="0" smtClean="0"/>
              <a:t>	Bonds </a:t>
            </a:r>
            <a:r>
              <a:rPr lang="en-US" sz="2100" dirty="0"/>
              <a:t>Payable </a:t>
            </a:r>
            <a:r>
              <a:rPr lang="en-US" sz="2100" dirty="0" smtClean="0"/>
              <a:t>		189,000,000</a:t>
            </a:r>
            <a:endParaRPr lang="en-US" sz="2100" dirty="0"/>
          </a:p>
        </p:txBody>
      </p:sp>
      <p:sp>
        <p:nvSpPr>
          <p:cNvPr id="14" name="Text Box 24"/>
          <p:cNvSpPr txBox="1">
            <a:spLocks noChangeArrowheads="1"/>
          </p:cNvSpPr>
          <p:nvPr/>
        </p:nvSpPr>
        <p:spPr bwMode="auto">
          <a:xfrm>
            <a:off x="457200" y="3169926"/>
            <a:ext cx="638269"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ct val="50000"/>
              </a:spcBef>
              <a:tabLst>
                <a:tab pos="5549900" algn="r"/>
                <a:tab pos="6973888"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r>
              <a:rPr lang="en-US" altLang="en-US" sz="2100" dirty="0" smtClean="0"/>
              <a:t>(a)</a:t>
            </a:r>
            <a:endParaRPr lang="en-US" altLang="en-US" sz="2100" dirty="0"/>
          </a:p>
        </p:txBody>
      </p:sp>
      <p:sp>
        <p:nvSpPr>
          <p:cNvPr id="12" name="Text Box 5"/>
          <p:cNvSpPr txBox="1">
            <a:spLocks noChangeArrowheads="1"/>
          </p:cNvSpPr>
          <p:nvPr/>
        </p:nvSpPr>
        <p:spPr bwMode="auto">
          <a:xfrm>
            <a:off x="1143000" y="4419600"/>
            <a:ext cx="7652412" cy="8679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tabLst>
                <a:tab pos="5718175" algn="r"/>
                <a:tab pos="7205663" algn="r"/>
              </a:tabLst>
            </a:pPr>
            <a:r>
              <a:rPr lang="en-US" sz="2100" dirty="0" smtClean="0"/>
              <a:t>Non-current </a:t>
            </a:r>
            <a:r>
              <a:rPr lang="en-US" sz="2100" dirty="0"/>
              <a:t>liabilities</a:t>
            </a:r>
          </a:p>
          <a:p>
            <a:pPr marL="457200" indent="-457200">
              <a:tabLst>
                <a:tab pos="7205663" algn="r"/>
              </a:tabLst>
            </a:pPr>
            <a:r>
              <a:rPr lang="en-US" sz="2100" dirty="0" smtClean="0"/>
              <a:t>	Bonds payable	¥189,000,000</a:t>
            </a:r>
            <a:endParaRPr lang="en-US" altLang="en-US" sz="2100" dirty="0"/>
          </a:p>
        </p:txBody>
      </p:sp>
      <p:sp>
        <p:nvSpPr>
          <p:cNvPr id="19" name="Text Box 24"/>
          <p:cNvSpPr txBox="1">
            <a:spLocks noChangeArrowheads="1"/>
          </p:cNvSpPr>
          <p:nvPr/>
        </p:nvSpPr>
        <p:spPr bwMode="auto">
          <a:xfrm>
            <a:off x="457200" y="4419600"/>
            <a:ext cx="638269"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ct val="50000"/>
              </a:spcBef>
              <a:tabLst>
                <a:tab pos="5549900" algn="r"/>
                <a:tab pos="6973888"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r>
              <a:rPr lang="en-US" altLang="en-US" sz="2100" dirty="0" smtClean="0"/>
              <a:t>(b)</a:t>
            </a:r>
            <a:endParaRPr lang="en-US" altLang="en-US" sz="2100" dirty="0"/>
          </a:p>
        </p:txBody>
      </p:sp>
      <p:sp>
        <p:nvSpPr>
          <p:cNvPr id="2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18" name="TextBox 1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704051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P spid="12"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9" name="Rectangle 5"/>
          <p:cNvSpPr>
            <a:spLocks noChangeArrowheads="1"/>
          </p:cNvSpPr>
          <p:nvPr/>
        </p:nvSpPr>
        <p:spPr bwMode="auto">
          <a:xfrm>
            <a:off x="609600" y="1295400"/>
            <a:ext cx="54864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0000"/>
              </a:lnSpc>
              <a:spcBef>
                <a:spcPct val="50000"/>
              </a:spcBef>
            </a:pPr>
            <a:r>
              <a:rPr lang="en-US" altLang="en-US" sz="2100" dirty="0" smtClean="0">
                <a:latin typeface="Liberation Sans" panose="020B0604020202020204" pitchFamily="34" charset="0"/>
              </a:rPr>
              <a:t>Candlestick AG </a:t>
            </a:r>
            <a:r>
              <a:rPr lang="en-US" altLang="en-US" sz="2100" dirty="0">
                <a:latin typeface="Liberation Sans" panose="020B0604020202020204" pitchFamily="34" charset="0"/>
              </a:rPr>
              <a:t>records the redemption of its bonds at maturity as follows:</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REDEEMING BONDS AT MATURITY</a:t>
            </a:r>
            <a:endParaRPr lang="en-US" altLang="en-US" sz="3200" b="1"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1143000" y="2359834"/>
            <a:ext cx="7538112" cy="9448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spcBef>
                <a:spcPts val="600"/>
              </a:spcBef>
              <a:tabLst>
                <a:tab pos="4681538" algn="r"/>
                <a:tab pos="6291263" algn="r"/>
              </a:tabLst>
            </a:pPr>
            <a:r>
              <a:rPr lang="en-US" sz="2100" dirty="0" smtClean="0"/>
              <a:t>Bonds </a:t>
            </a:r>
            <a:r>
              <a:rPr lang="en-US" sz="2100" dirty="0"/>
              <a:t>Payable </a:t>
            </a:r>
            <a:r>
              <a:rPr lang="en-US" sz="2100" dirty="0" smtClean="0"/>
              <a:t>	100,000</a:t>
            </a:r>
          </a:p>
          <a:p>
            <a:pPr>
              <a:spcBef>
                <a:spcPts val="600"/>
              </a:spcBef>
              <a:tabLst>
                <a:tab pos="4681538" algn="r"/>
                <a:tab pos="6291263" algn="r"/>
              </a:tabLst>
            </a:pPr>
            <a:r>
              <a:rPr lang="en-US" altLang="en-US" sz="2100" dirty="0" smtClean="0"/>
              <a:t>	Cash		100,000</a:t>
            </a:r>
            <a:endParaRPr lang="en-US" altLang="en-US" sz="2100" dirty="0"/>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cxnSp>
        <p:nvCxnSpPr>
          <p:cNvPr id="7" name="Straight Connector 6"/>
          <p:cNvCxnSpPr/>
          <p:nvPr/>
        </p:nvCxnSpPr>
        <p:spPr bwMode="auto">
          <a:xfrm>
            <a:off x="64770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6553200" y="102858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6</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entries when bonds are redeemed.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 Box 2"/>
          <p:cNvSpPr txBox="1">
            <a:spLocks noChangeArrowheads="1"/>
          </p:cNvSpPr>
          <p:nvPr/>
        </p:nvSpPr>
        <p:spPr bwMode="auto">
          <a:xfrm>
            <a:off x="609600" y="1295400"/>
            <a:ext cx="8077200" cy="3131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92150" indent="-457200" algn="l">
              <a:defRPr sz="2400">
                <a:solidFill>
                  <a:schemeClr val="tx1"/>
                </a:solidFill>
                <a:latin typeface="Times New Roman" pitchFamily="18" charset="0"/>
              </a:defRPr>
            </a:lvl2pPr>
            <a:lvl3pPr marL="1652588" indent="-457200" algn="l">
              <a:defRPr sz="2400">
                <a:solidFill>
                  <a:schemeClr val="tx1"/>
                </a:solidFill>
                <a:latin typeface="Times New Roman" pitchFamily="18" charset="0"/>
              </a:defRPr>
            </a:lvl3pPr>
            <a:lvl4pPr marL="2224088" indent="-457200" algn="l">
              <a:defRPr sz="2400">
                <a:solidFill>
                  <a:schemeClr val="tx1"/>
                </a:solidFill>
                <a:latin typeface="Times New Roman" pitchFamily="18" charset="0"/>
              </a:defRPr>
            </a:lvl4pPr>
            <a:lvl5pPr marL="2795588" indent="-457200" algn="l">
              <a:defRPr sz="2400">
                <a:solidFill>
                  <a:schemeClr val="tx1"/>
                </a:solidFill>
                <a:latin typeface="Times New Roman" pitchFamily="18" charset="0"/>
              </a:defRPr>
            </a:lvl5pPr>
            <a:lvl6pPr marL="3252788" indent="-457200" eaLnBrk="0" fontAlgn="base" hangingPunct="0">
              <a:spcBef>
                <a:spcPct val="0"/>
              </a:spcBef>
              <a:spcAft>
                <a:spcPct val="0"/>
              </a:spcAft>
              <a:defRPr sz="2400">
                <a:solidFill>
                  <a:schemeClr val="tx1"/>
                </a:solidFill>
                <a:latin typeface="Times New Roman" pitchFamily="18" charset="0"/>
              </a:defRPr>
            </a:lvl6pPr>
            <a:lvl7pPr marL="3709988" indent="-457200" eaLnBrk="0" fontAlgn="base" hangingPunct="0">
              <a:spcBef>
                <a:spcPct val="0"/>
              </a:spcBef>
              <a:spcAft>
                <a:spcPct val="0"/>
              </a:spcAft>
              <a:defRPr sz="2400">
                <a:solidFill>
                  <a:schemeClr val="tx1"/>
                </a:solidFill>
                <a:latin typeface="Times New Roman" pitchFamily="18" charset="0"/>
              </a:defRPr>
            </a:lvl7pPr>
            <a:lvl8pPr marL="4167188" indent="-457200" eaLnBrk="0" fontAlgn="base" hangingPunct="0">
              <a:spcBef>
                <a:spcPct val="0"/>
              </a:spcBef>
              <a:spcAft>
                <a:spcPct val="0"/>
              </a:spcAft>
              <a:defRPr sz="2400">
                <a:solidFill>
                  <a:schemeClr val="tx1"/>
                </a:solidFill>
                <a:latin typeface="Times New Roman" pitchFamily="18" charset="0"/>
              </a:defRPr>
            </a:lvl8pPr>
            <a:lvl9pPr marL="462438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300" dirty="0">
                <a:latin typeface="Liberation Sans" panose="020B0604020202020204" pitchFamily="34" charset="0"/>
              </a:rPr>
              <a:t>When a company retires bonds before maturity, it is necessary to: </a:t>
            </a:r>
          </a:p>
          <a:p>
            <a:pPr lvl="1">
              <a:lnSpc>
                <a:spcPct val="125000"/>
              </a:lnSpc>
              <a:spcBef>
                <a:spcPts val="1200"/>
              </a:spcBef>
              <a:spcAft>
                <a:spcPts val="0"/>
              </a:spcAft>
              <a:buFontTx/>
              <a:buAutoNum type="arabicPeriod"/>
            </a:pPr>
            <a:r>
              <a:rPr lang="en-US" altLang="en-US" sz="2200" dirty="0">
                <a:latin typeface="Liberation Sans" panose="020B0604020202020204" pitchFamily="34" charset="0"/>
              </a:rPr>
              <a:t>eliminate the carrying value of the bonds at the redemption date; </a:t>
            </a:r>
          </a:p>
          <a:p>
            <a:pPr lvl="1">
              <a:lnSpc>
                <a:spcPct val="125000"/>
              </a:lnSpc>
              <a:spcBef>
                <a:spcPts val="1200"/>
              </a:spcBef>
              <a:spcAft>
                <a:spcPts val="0"/>
              </a:spcAft>
              <a:buFontTx/>
              <a:buAutoNum type="arabicPeriod"/>
            </a:pPr>
            <a:r>
              <a:rPr lang="en-US" altLang="en-US" sz="2200" dirty="0">
                <a:latin typeface="Liberation Sans" panose="020B0604020202020204" pitchFamily="34" charset="0"/>
              </a:rPr>
              <a:t>record the cash paid; and </a:t>
            </a:r>
          </a:p>
          <a:p>
            <a:pPr lvl="1">
              <a:lnSpc>
                <a:spcPct val="125000"/>
              </a:lnSpc>
              <a:spcBef>
                <a:spcPts val="1200"/>
              </a:spcBef>
              <a:spcAft>
                <a:spcPts val="0"/>
              </a:spcAft>
              <a:buFontTx/>
              <a:buAutoNum type="arabicPeriod"/>
            </a:pPr>
            <a:r>
              <a:rPr lang="en-US" altLang="en-US" sz="2200" dirty="0">
                <a:latin typeface="Liberation Sans" panose="020B0604020202020204" pitchFamily="34" charset="0"/>
              </a:rPr>
              <a:t>recognize the gain or loss on redemption.</a:t>
            </a:r>
          </a:p>
        </p:txBody>
      </p:sp>
      <p:sp>
        <p:nvSpPr>
          <p:cNvPr id="576515" name="Rectangle 3"/>
          <p:cNvSpPr>
            <a:spLocks noChangeArrowheads="1"/>
          </p:cNvSpPr>
          <p:nvPr/>
        </p:nvSpPr>
        <p:spPr bwMode="auto">
          <a:xfrm>
            <a:off x="1039091" y="4788627"/>
            <a:ext cx="7065818" cy="1187545"/>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p:spPr>
        <p:txBody>
          <a:bodyPr lIns="182880" tIns="18288" rIns="182880" anchor="ctr" anchorCtr="0">
            <a:noAutofit/>
          </a:bodyPr>
          <a:lstStyle/>
          <a:p>
            <a:pPr algn="l"/>
            <a:r>
              <a:rPr lang="en-US" altLang="en-US" sz="2000" dirty="0">
                <a:latin typeface="Liberation Sans" panose="020B0604020202020204" pitchFamily="34" charset="0"/>
              </a:rPr>
              <a:t>The carrying value of the bonds is the face value of the bonds less unamortized bond discount or plus unamortized bond premium at the redemption date.</a:t>
            </a: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Rectangle 2"/>
          <p:cNvSpPr>
            <a:spLocks noChangeArrowheads="1"/>
          </p:cNvSpPr>
          <p:nvPr/>
        </p:nvSpPr>
        <p:spPr bwMode="auto">
          <a:xfrm>
            <a:off x="457200" y="304800"/>
            <a:ext cx="82921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REDEEMING BONDS BEFORE MATURITY</a:t>
            </a:r>
            <a:endParaRPr lang="en-US" altLang="en-US" sz="3200" b="1" dirty="0">
              <a:solidFill>
                <a:srgbClr val="006600"/>
              </a:solidFill>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Text Box 2"/>
          <p:cNvSpPr txBox="1">
            <a:spLocks noChangeArrowheads="1"/>
          </p:cNvSpPr>
          <p:nvPr/>
        </p:nvSpPr>
        <p:spPr bwMode="auto">
          <a:xfrm>
            <a:off x="609600" y="1295400"/>
            <a:ext cx="81534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at the end of the fourth period, Candlestick </a:t>
            </a:r>
            <a:r>
              <a:rPr lang="en-US" altLang="en-US" sz="2100" dirty="0" smtClean="0">
                <a:latin typeface="Liberation Sans" panose="020B0604020202020204" pitchFamily="34" charset="0"/>
              </a:rPr>
              <a:t>AG having </a:t>
            </a:r>
            <a:r>
              <a:rPr lang="en-US" altLang="en-US" sz="2100" dirty="0">
                <a:latin typeface="Liberation Sans" panose="020B0604020202020204" pitchFamily="34" charset="0"/>
              </a:rPr>
              <a:t>sold its bonds at a premium, retires the bonds at 103 after paying the annual interest. Assume that the carrying value of the bonds at the redemption date is </a:t>
            </a:r>
            <a:r>
              <a:rPr lang="en-US" altLang="en-US" sz="2100" dirty="0" smtClean="0">
                <a:latin typeface="Liberation Sans" panose="020B0604020202020204" pitchFamily="34" charset="0"/>
              </a:rPr>
              <a:t>€100,476. </a:t>
            </a:r>
            <a:r>
              <a:rPr lang="en-US" altLang="en-US" sz="2100" dirty="0">
                <a:latin typeface="Liberation Sans" panose="020B0604020202020204" pitchFamily="34" charset="0"/>
              </a:rPr>
              <a:t>Candlestick records the redemption at the end of the fourth interest period (January 1, </a:t>
            </a:r>
            <a:r>
              <a:rPr lang="en-US" altLang="en-US" sz="2100" dirty="0" smtClean="0">
                <a:latin typeface="Liberation Sans" panose="020B0604020202020204" pitchFamily="34" charset="0"/>
              </a:rPr>
              <a:t>2021) as follows: </a:t>
            </a:r>
            <a:endParaRPr lang="en-US" altLang="en-US" sz="2100" dirty="0">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1" name="Rectangle 2"/>
          <p:cNvSpPr>
            <a:spLocks noChangeArrowheads="1"/>
          </p:cNvSpPr>
          <p:nvPr/>
        </p:nvSpPr>
        <p:spPr bwMode="auto">
          <a:xfrm>
            <a:off x="457200" y="304800"/>
            <a:ext cx="82921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006600"/>
                </a:solidFill>
                <a:latin typeface="Liberation Sans" panose="020B0604020202020204" pitchFamily="34" charset="0"/>
              </a:rPr>
              <a:t>REDEEMING BONDS BEFORE MATURITY</a:t>
            </a:r>
          </a:p>
        </p:txBody>
      </p:sp>
      <p:sp>
        <p:nvSpPr>
          <p:cNvPr id="13" name="Text Box 5"/>
          <p:cNvSpPr txBox="1">
            <a:spLocks noChangeArrowheads="1"/>
          </p:cNvSpPr>
          <p:nvPr/>
        </p:nvSpPr>
        <p:spPr bwMode="auto">
          <a:xfrm>
            <a:off x="609600" y="3828922"/>
            <a:ext cx="1219200" cy="4444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a:latin typeface="Liberation Sans" panose="020B0604020202020204" pitchFamily="34" charset="0"/>
                <a:cs typeface="Arial" charset="0"/>
              </a:rPr>
              <a:t>Jan. </a:t>
            </a:r>
            <a:r>
              <a:rPr lang="en-US" altLang="en-US" sz="2100" b="1" dirty="0" smtClean="0">
                <a:latin typeface="Liberation Sans" panose="020B0604020202020204" pitchFamily="34" charset="0"/>
                <a:cs typeface="Arial" charset="0"/>
              </a:rPr>
              <a:t>1</a:t>
            </a:r>
            <a:endParaRPr lang="en-US" altLang="en-US" sz="2100" dirty="0" smtClean="0">
              <a:latin typeface="Liberation Sans" panose="020B0604020202020204" pitchFamily="34" charset="0"/>
              <a:cs typeface="Arial" charset="0"/>
            </a:endParaRPr>
          </a:p>
        </p:txBody>
      </p:sp>
      <p:sp>
        <p:nvSpPr>
          <p:cNvPr id="14" name="Text Box 5"/>
          <p:cNvSpPr txBox="1">
            <a:spLocks noChangeArrowheads="1"/>
          </p:cNvSpPr>
          <p:nvPr/>
        </p:nvSpPr>
        <p:spPr bwMode="auto">
          <a:xfrm>
            <a:off x="1752600" y="3828922"/>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100,476</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Loss </a:t>
            </a:r>
            <a:r>
              <a:rPr lang="en-US" sz="2100" dirty="0">
                <a:latin typeface="Liberation Sans" panose="020B0604020202020204" pitchFamily="34" charset="0"/>
                <a:cs typeface="Arial" charset="0"/>
              </a:rPr>
              <a:t>on Bond Redemption </a:t>
            </a:r>
            <a:r>
              <a:rPr lang="en-US" sz="2100" dirty="0" smtClean="0">
                <a:latin typeface="Liberation Sans" panose="020B0604020202020204" pitchFamily="34" charset="0"/>
                <a:cs typeface="Arial" charset="0"/>
              </a:rPr>
              <a:t>	2,524</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Cash 		103,000</a:t>
            </a:r>
            <a:endParaRPr lang="en-US" sz="2100" dirty="0">
              <a:latin typeface="Liberation Sans" panose="020B0604020202020204" pitchFamily="34" charset="0"/>
              <a:cs typeface="Arial"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87915"/>
            <a:ext cx="8300112" cy="3037755"/>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100" dirty="0" smtClean="0">
                <a:solidFill>
                  <a:schemeClr val="bg2"/>
                </a:solidFill>
                <a:latin typeface="Liberation Sans" panose="020B0604020202020204" pitchFamily="34" charset="0"/>
              </a:rPr>
              <a:t>R </a:t>
            </a:r>
            <a:r>
              <a:rPr lang="en-US" sz="2100" dirty="0">
                <a:solidFill>
                  <a:schemeClr val="bg2"/>
                </a:solidFill>
                <a:latin typeface="Liberation Sans" panose="020B0604020202020204" pitchFamily="34" charset="0"/>
              </a:rPr>
              <a:t>&amp; B Inc. issued </a:t>
            </a:r>
            <a:r>
              <a:rPr lang="en-US" sz="2100" dirty="0" smtClean="0">
                <a:solidFill>
                  <a:schemeClr val="bg2"/>
                </a:solidFill>
                <a:latin typeface="Liberation Sans" panose="020B0604020202020204" pitchFamily="34" charset="0"/>
              </a:rPr>
              <a:t>£500,000</a:t>
            </a:r>
            <a:r>
              <a:rPr lang="en-US" sz="2100" dirty="0">
                <a:solidFill>
                  <a:schemeClr val="bg2"/>
                </a:solidFill>
                <a:latin typeface="Liberation Sans" panose="020B0604020202020204" pitchFamily="34" charset="0"/>
              </a:rPr>
              <a:t>, 10-year bonds at a discount. Prior to maturity, when the </a:t>
            </a:r>
            <a:r>
              <a:rPr lang="en-US" sz="2100" dirty="0" smtClean="0">
                <a:solidFill>
                  <a:schemeClr val="bg2"/>
                </a:solidFill>
                <a:latin typeface="Liberation Sans" panose="020B0604020202020204" pitchFamily="34" charset="0"/>
              </a:rPr>
              <a:t>carrying value </a:t>
            </a:r>
            <a:r>
              <a:rPr lang="en-US" sz="2100" dirty="0">
                <a:solidFill>
                  <a:schemeClr val="bg2"/>
                </a:solidFill>
                <a:latin typeface="Liberation Sans" panose="020B0604020202020204" pitchFamily="34" charset="0"/>
              </a:rPr>
              <a:t>of the bonds is </a:t>
            </a:r>
            <a:r>
              <a:rPr lang="en-US" sz="2100" dirty="0" smtClean="0">
                <a:solidFill>
                  <a:schemeClr val="bg2"/>
                </a:solidFill>
                <a:latin typeface="Liberation Sans" panose="020B0604020202020204" pitchFamily="34" charset="0"/>
              </a:rPr>
              <a:t>£496,000</a:t>
            </a:r>
            <a:r>
              <a:rPr lang="en-US" sz="2100" dirty="0">
                <a:solidFill>
                  <a:schemeClr val="bg2"/>
                </a:solidFill>
                <a:latin typeface="Liberation Sans" panose="020B0604020202020204" pitchFamily="34" charset="0"/>
              </a:rPr>
              <a:t>, the company redeems the bonds at 98. Prepare the entry </a:t>
            </a:r>
            <a:r>
              <a:rPr lang="en-US" sz="2100" dirty="0" smtClean="0">
                <a:solidFill>
                  <a:schemeClr val="bg2"/>
                </a:solidFill>
                <a:latin typeface="Liberation Sans" panose="020B0604020202020204" pitchFamily="34" charset="0"/>
              </a:rPr>
              <a:t>to record </a:t>
            </a:r>
            <a:r>
              <a:rPr lang="en-US" sz="2100" dirty="0">
                <a:solidFill>
                  <a:schemeClr val="bg2"/>
                </a:solidFill>
                <a:latin typeface="Liberation Sans" panose="020B0604020202020204" pitchFamily="34" charset="0"/>
              </a:rPr>
              <a:t>the redemption of the </a:t>
            </a:r>
            <a:r>
              <a:rPr lang="en-US" sz="2100" dirty="0" smtClean="0">
                <a:solidFill>
                  <a:schemeClr val="bg2"/>
                </a:solidFill>
                <a:latin typeface="Liberation Sans" panose="020B0604020202020204" pitchFamily="34" charset="0"/>
              </a:rPr>
              <a:t>bonds.</a:t>
            </a:r>
          </a:p>
          <a:p>
            <a:pPr algn="l">
              <a:lnSpc>
                <a:spcPct val="120000"/>
              </a:lnSpc>
              <a:spcBef>
                <a:spcPts val="1200"/>
              </a:spcBef>
            </a:pPr>
            <a:r>
              <a:rPr lang="en-US" sz="2100" b="1" dirty="0" smtClean="0">
                <a:solidFill>
                  <a:srgbClr val="CC0000"/>
                </a:solidFill>
                <a:latin typeface="Liberation Sans" panose="020B0604020202020204" pitchFamily="34" charset="0"/>
              </a:rPr>
              <a:t>Solution</a:t>
            </a:r>
          </a:p>
          <a:p>
            <a:pPr algn="l">
              <a:lnSpc>
                <a:spcPct val="120000"/>
              </a:lnSpc>
              <a:spcBef>
                <a:spcPts val="600"/>
              </a:spcBef>
            </a:pPr>
            <a:r>
              <a:rPr lang="en-US" sz="2100" dirty="0" smtClean="0">
                <a:solidFill>
                  <a:schemeClr val="bg2"/>
                </a:solidFill>
                <a:latin typeface="Liberation Sans" panose="020B0604020202020204" pitchFamily="34" charset="0"/>
              </a:rPr>
              <a:t>There </a:t>
            </a:r>
            <a:r>
              <a:rPr lang="en-US" sz="2100" dirty="0">
                <a:solidFill>
                  <a:schemeClr val="bg2"/>
                </a:solidFill>
                <a:latin typeface="Liberation Sans" panose="020B0604020202020204" pitchFamily="34" charset="0"/>
              </a:rPr>
              <a:t>is a gain on redemption. The cash paid, </a:t>
            </a:r>
            <a:r>
              <a:rPr lang="en-US" sz="2100" dirty="0" smtClean="0">
                <a:solidFill>
                  <a:schemeClr val="bg2"/>
                </a:solidFill>
                <a:latin typeface="Liberation Sans" panose="020B0604020202020204" pitchFamily="34" charset="0"/>
              </a:rPr>
              <a:t>£490,000 (£500,000 </a:t>
            </a:r>
            <a:r>
              <a:rPr lang="en-US" sz="2100" dirty="0">
                <a:solidFill>
                  <a:schemeClr val="bg2"/>
                </a:solidFill>
                <a:latin typeface="Liberation Sans" panose="020B0604020202020204" pitchFamily="34" charset="0"/>
              </a:rPr>
              <a:t>× 98%), is less than </a:t>
            </a:r>
            <a:r>
              <a:rPr lang="en-US" sz="2100" dirty="0" smtClean="0">
                <a:solidFill>
                  <a:schemeClr val="bg2"/>
                </a:solidFill>
                <a:latin typeface="Liberation Sans" panose="020B0604020202020204" pitchFamily="34" charset="0"/>
              </a:rPr>
              <a:t>the carrying </a:t>
            </a:r>
            <a:r>
              <a:rPr lang="en-US" sz="2100" dirty="0">
                <a:solidFill>
                  <a:schemeClr val="bg2"/>
                </a:solidFill>
                <a:latin typeface="Liberation Sans" panose="020B0604020202020204" pitchFamily="34" charset="0"/>
              </a:rPr>
              <a:t>value of </a:t>
            </a:r>
            <a:r>
              <a:rPr lang="en-US" sz="2100" dirty="0" smtClean="0">
                <a:solidFill>
                  <a:schemeClr val="bg2"/>
                </a:solidFill>
                <a:latin typeface="Liberation Sans" panose="020B0604020202020204" pitchFamily="34" charset="0"/>
              </a:rPr>
              <a:t>£496,000</a:t>
            </a:r>
            <a:r>
              <a:rPr lang="en-US" sz="2100" dirty="0">
                <a:solidFill>
                  <a:schemeClr val="bg2"/>
                </a:solidFill>
                <a:latin typeface="Liberation Sans" panose="020B0604020202020204" pitchFamily="34" charset="0"/>
              </a:rPr>
              <a:t>. The entry is:</a:t>
            </a:r>
          </a:p>
        </p:txBody>
      </p:sp>
      <p:sp>
        <p:nvSpPr>
          <p:cNvPr id="13" name="Text Box 5"/>
          <p:cNvSpPr txBox="1">
            <a:spLocks noChangeArrowheads="1"/>
          </p:cNvSpPr>
          <p:nvPr/>
        </p:nvSpPr>
        <p:spPr bwMode="auto">
          <a:xfrm>
            <a:off x="1143000" y="4415716"/>
            <a:ext cx="7538112" cy="13042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pPr>
            <a:r>
              <a:rPr lang="en-US" sz="2100" dirty="0" smtClean="0"/>
              <a:t>Bonds </a:t>
            </a:r>
            <a:r>
              <a:rPr lang="en-US" sz="2100" dirty="0"/>
              <a:t>Payable </a:t>
            </a:r>
            <a:r>
              <a:rPr lang="en-US" sz="2100" dirty="0" smtClean="0"/>
              <a:t>	496,000</a:t>
            </a:r>
          </a:p>
          <a:p>
            <a:pPr>
              <a:lnSpc>
                <a:spcPct val="125000"/>
              </a:lnSpc>
            </a:pPr>
            <a:r>
              <a:rPr lang="en-US" sz="2100" dirty="0" smtClean="0"/>
              <a:t>	Gain </a:t>
            </a:r>
            <a:r>
              <a:rPr lang="en-US" sz="2100" dirty="0"/>
              <a:t>on Bond Redemption 		6,000</a:t>
            </a:r>
            <a:endParaRPr lang="en-US" altLang="en-US" sz="2100" dirty="0"/>
          </a:p>
          <a:p>
            <a:pPr>
              <a:lnSpc>
                <a:spcPct val="125000"/>
              </a:lnSpc>
            </a:pPr>
            <a:r>
              <a:rPr lang="en-US" sz="2100" dirty="0"/>
              <a:t>	</a:t>
            </a:r>
            <a:r>
              <a:rPr lang="en-US" sz="2100" dirty="0" smtClean="0"/>
              <a:t>Cash 		490,000	</a:t>
            </a:r>
            <a:endParaRPr lang="en-US" altLang="en-US" sz="2100" dirty="0"/>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616739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42557"/>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altLang="en-US" sz="2300" dirty="0" smtClean="0">
                <a:latin typeface="Liberation Sans" panose="020B0604020202020204" pitchFamily="34" charset="0"/>
              </a:rPr>
              <a:t>The </a:t>
            </a:r>
            <a:r>
              <a:rPr lang="en-US" altLang="en-US" sz="2300" dirty="0">
                <a:latin typeface="Liberation Sans" panose="020B0604020202020204" pitchFamily="34" charset="0"/>
              </a:rPr>
              <a:t>time period for classifying a liability as current is one year or the operating cycle, whichever </a:t>
            </a:r>
            <a:r>
              <a:rPr lang="en-US" altLang="en-US" sz="2300" dirty="0" smtClean="0">
                <a:latin typeface="Liberation Sans" panose="020B0604020202020204" pitchFamily="34" charset="0"/>
              </a:rPr>
              <a:t>is:</a:t>
            </a: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Longer</a:t>
            </a:r>
            <a:endParaRPr lang="en-US" altLang="en-US" sz="2300" dirty="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Shorter</a:t>
            </a:r>
            <a:endParaRPr lang="en-US" altLang="en-US" sz="2300" dirty="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Probable</a:t>
            </a:r>
            <a:endParaRPr lang="en-US" altLang="en-US" sz="2300" dirty="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pPr>
            <a:r>
              <a:rPr lang="en-US" altLang="en-US" sz="2300" dirty="0" smtClean="0">
                <a:latin typeface="Liberation Sans" panose="020B0604020202020204" pitchFamily="34" charset="0"/>
              </a:rPr>
              <a:t>possible</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What Is a Current Liability?</a:t>
            </a:r>
            <a:endParaRPr lang="en-US" altLang="en-US" sz="3200" b="1" dirty="0">
              <a:solidFill>
                <a:srgbClr val="CC0000"/>
              </a:solidFill>
              <a:latin typeface="Liberation Sans" panose="020B0604020202020204" pitchFamily="34" charset="0"/>
            </a:endParaRPr>
          </a:p>
        </p:txBody>
      </p:sp>
    </p:spTree>
    <p:extLst>
      <p:ext uri="{BB962C8B-B14F-4D97-AF65-F5344CB8AC3E}">
        <p14:creationId xmlns:p14="http://schemas.microsoft.com/office/powerpoint/2010/main" val="26155196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609600" y="1326448"/>
            <a:ext cx="7696200" cy="4733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720850" indent="-457200" algn="l">
              <a:defRPr sz="2400">
                <a:solidFill>
                  <a:schemeClr val="tx1"/>
                </a:solidFill>
                <a:latin typeface="Times New Roman" pitchFamily="18" charset="0"/>
              </a:defRPr>
            </a:lvl3pPr>
            <a:lvl4pPr marL="2292350" indent="-457200" algn="l">
              <a:defRPr sz="2400">
                <a:solidFill>
                  <a:schemeClr val="tx1"/>
                </a:solidFill>
                <a:latin typeface="Times New Roman" pitchFamily="18" charset="0"/>
              </a:defRPr>
            </a:lvl4pPr>
            <a:lvl5pPr marL="2863850" indent="-457200" algn="l">
              <a:defRPr sz="2400">
                <a:solidFill>
                  <a:schemeClr val="tx1"/>
                </a:solidFill>
                <a:latin typeface="Times New Roman" pitchFamily="18" charset="0"/>
              </a:defRPr>
            </a:lvl5pPr>
            <a:lvl6pPr marL="3321050" indent="-457200" eaLnBrk="0" fontAlgn="base" hangingPunct="0">
              <a:spcBef>
                <a:spcPct val="0"/>
              </a:spcBef>
              <a:spcAft>
                <a:spcPct val="0"/>
              </a:spcAft>
              <a:defRPr sz="2400">
                <a:solidFill>
                  <a:schemeClr val="tx1"/>
                </a:solidFill>
                <a:latin typeface="Times New Roman" pitchFamily="18" charset="0"/>
              </a:defRPr>
            </a:lvl6pPr>
            <a:lvl7pPr marL="3778250" indent="-457200" eaLnBrk="0" fontAlgn="base" hangingPunct="0">
              <a:spcBef>
                <a:spcPct val="0"/>
              </a:spcBef>
              <a:spcAft>
                <a:spcPct val="0"/>
              </a:spcAft>
              <a:defRPr sz="2400">
                <a:solidFill>
                  <a:schemeClr val="tx1"/>
                </a:solidFill>
                <a:latin typeface="Times New Roman" pitchFamily="18" charset="0"/>
              </a:defRPr>
            </a:lvl7pPr>
            <a:lvl8pPr marL="4235450" indent="-457200" eaLnBrk="0" fontAlgn="base" hangingPunct="0">
              <a:spcBef>
                <a:spcPct val="0"/>
              </a:spcBef>
              <a:spcAft>
                <a:spcPct val="0"/>
              </a:spcAft>
              <a:defRPr sz="2400">
                <a:solidFill>
                  <a:schemeClr val="tx1"/>
                </a:solidFill>
                <a:latin typeface="Times New Roman" pitchFamily="18" charset="0"/>
              </a:defRPr>
            </a:lvl8pPr>
            <a:lvl9pPr marL="4692650" indent="-457200" eaLnBrk="0" fontAlgn="base" hangingPunct="0">
              <a:spcBef>
                <a:spcPct val="0"/>
              </a:spcBef>
              <a:spcAft>
                <a:spcPct val="0"/>
              </a:spcAft>
              <a:defRPr sz="2400">
                <a:solidFill>
                  <a:schemeClr val="tx1"/>
                </a:solidFill>
                <a:latin typeface="Times New Roman" pitchFamily="18" charset="0"/>
              </a:defRPr>
            </a:lvl9pPr>
          </a:lstStyle>
          <a:p>
            <a:pPr marL="688975">
              <a:lnSpc>
                <a:spcPct val="120000"/>
              </a:lnSpc>
              <a:spcBef>
                <a:spcPts val="12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May be secured by a </a:t>
            </a:r>
            <a:r>
              <a:rPr lang="en-US" altLang="en-US" sz="2200" b="1" dirty="0">
                <a:solidFill>
                  <a:srgbClr val="000000"/>
                </a:solidFill>
                <a:latin typeface="Liberation Sans" panose="020B0604020202020204" pitchFamily="34" charset="0"/>
              </a:rPr>
              <a:t>mortgage </a:t>
            </a:r>
            <a:r>
              <a:rPr lang="en-US" altLang="en-US" sz="2200" dirty="0">
                <a:solidFill>
                  <a:srgbClr val="000000"/>
                </a:solidFill>
                <a:latin typeface="Liberation Sans" panose="020B0604020202020204" pitchFamily="34" charset="0"/>
              </a:rPr>
              <a:t>that </a:t>
            </a:r>
            <a:endParaRPr lang="en-US" altLang="en-US" sz="2200" dirty="0" smtClean="0">
              <a:solidFill>
                <a:srgbClr val="000000"/>
              </a:solidFill>
              <a:latin typeface="Liberation Sans" panose="020B0604020202020204" pitchFamily="34" charset="0"/>
            </a:endParaRPr>
          </a:p>
          <a:p>
            <a:pPr marL="688975" indent="0">
              <a:lnSpc>
                <a:spcPct val="120000"/>
              </a:lnSpc>
              <a:spcBef>
                <a:spcPts val="0"/>
              </a:spcBef>
              <a:buClr>
                <a:srgbClr val="CC0000"/>
              </a:buClr>
              <a:buSzPct val="80000"/>
            </a:pPr>
            <a:r>
              <a:rPr lang="en-US" altLang="en-US" sz="2200" dirty="0" smtClean="0">
                <a:solidFill>
                  <a:srgbClr val="000000"/>
                </a:solidFill>
                <a:latin typeface="Liberation Sans" panose="020B0604020202020204" pitchFamily="34" charset="0"/>
              </a:rPr>
              <a:t>pledges </a:t>
            </a:r>
            <a:r>
              <a:rPr lang="en-US" altLang="en-US" sz="2200" dirty="0">
                <a:solidFill>
                  <a:srgbClr val="000000"/>
                </a:solidFill>
                <a:latin typeface="Liberation Sans" panose="020B0604020202020204" pitchFamily="34" charset="0"/>
              </a:rPr>
              <a:t>title to specific assets as </a:t>
            </a:r>
            <a:endParaRPr lang="en-US" altLang="en-US" sz="2200" dirty="0" smtClean="0">
              <a:solidFill>
                <a:srgbClr val="000000"/>
              </a:solidFill>
              <a:latin typeface="Liberation Sans" panose="020B0604020202020204" pitchFamily="34" charset="0"/>
            </a:endParaRPr>
          </a:p>
          <a:p>
            <a:pPr marL="688975" indent="0">
              <a:lnSpc>
                <a:spcPct val="120000"/>
              </a:lnSpc>
              <a:spcBef>
                <a:spcPts val="0"/>
              </a:spcBef>
              <a:buClr>
                <a:srgbClr val="CC0000"/>
              </a:buClr>
              <a:buSzPct val="80000"/>
            </a:pPr>
            <a:r>
              <a:rPr lang="en-US" altLang="en-US" sz="2200" dirty="0" smtClean="0">
                <a:solidFill>
                  <a:srgbClr val="000000"/>
                </a:solidFill>
                <a:latin typeface="Liberation Sans" panose="020B0604020202020204" pitchFamily="34" charset="0"/>
              </a:rPr>
              <a:t>security </a:t>
            </a:r>
            <a:r>
              <a:rPr lang="en-US" altLang="en-US" sz="2200" dirty="0">
                <a:solidFill>
                  <a:srgbClr val="000000"/>
                </a:solidFill>
                <a:latin typeface="Liberation Sans" panose="020B0604020202020204" pitchFamily="34" charset="0"/>
              </a:rPr>
              <a:t>for a loan.</a:t>
            </a:r>
          </a:p>
          <a:p>
            <a:pPr marL="688975">
              <a:lnSpc>
                <a:spcPct val="120000"/>
              </a:lnSpc>
              <a:spcBef>
                <a:spcPts val="12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Typically, the terms require the borrower to make installment payments over the term of the loan.  Each payment consists of </a:t>
            </a:r>
          </a:p>
          <a:p>
            <a:pPr marL="1384300" lvl="1">
              <a:lnSpc>
                <a:spcPct val="120000"/>
              </a:lnSpc>
              <a:spcBef>
                <a:spcPts val="1200"/>
              </a:spcBef>
              <a:buFontTx/>
              <a:buAutoNum type="arabicPeriod"/>
            </a:pPr>
            <a:r>
              <a:rPr lang="en-US" altLang="en-US" sz="2100" dirty="0">
                <a:solidFill>
                  <a:srgbClr val="000000"/>
                </a:solidFill>
                <a:latin typeface="Liberation Sans" panose="020B0604020202020204" pitchFamily="34" charset="0"/>
              </a:rPr>
              <a:t>interest on the unpaid balance of the loan and </a:t>
            </a:r>
          </a:p>
          <a:p>
            <a:pPr marL="1384300" lvl="1">
              <a:lnSpc>
                <a:spcPct val="120000"/>
              </a:lnSpc>
              <a:spcBef>
                <a:spcPts val="600"/>
              </a:spcBef>
              <a:buFontTx/>
              <a:buAutoNum type="arabicPeriod"/>
            </a:pPr>
            <a:r>
              <a:rPr lang="en-US" altLang="en-US" sz="2100" dirty="0">
                <a:solidFill>
                  <a:srgbClr val="000000"/>
                </a:solidFill>
                <a:latin typeface="Liberation Sans" panose="020B0604020202020204" pitchFamily="34" charset="0"/>
              </a:rPr>
              <a:t>a reduction of loan principal.</a:t>
            </a:r>
          </a:p>
          <a:p>
            <a:pPr marL="688975">
              <a:lnSpc>
                <a:spcPct val="120000"/>
              </a:lnSpc>
              <a:spcBef>
                <a:spcPts val="12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Companies initially record mortgage notes payable at face value.</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Accounting for Long-Term Notes Payable </a:t>
            </a:r>
          </a:p>
        </p:txBody>
      </p:sp>
      <p:cxnSp>
        <p:nvCxnSpPr>
          <p:cNvPr id="15" name="Straight Connector 14"/>
          <p:cNvCxnSpPr/>
          <p:nvPr/>
        </p:nvCxnSpPr>
        <p:spPr bwMode="auto">
          <a:xfrm>
            <a:off x="64770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Rectangle 15"/>
          <p:cNvSpPr/>
          <p:nvPr/>
        </p:nvSpPr>
        <p:spPr>
          <a:xfrm>
            <a:off x="6553200" y="102858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7</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accounting for long-term notes payable</a:t>
            </a:r>
            <a:r>
              <a:rPr lang="en-US" sz="1400" b="1" dirty="0" smtClean="0">
                <a:latin typeface="Liberation Sans" panose="020B0604020202020204" pitchFamily="34" charset="0"/>
              </a:rPr>
              <a:t>.</a:t>
            </a:r>
            <a:endParaRPr lang="en-US" sz="1400" b="1" dirty="0">
              <a:latin typeface="Liberation Sans" panose="020B0604020202020204" pitchFamily="34" charset="0"/>
            </a:endParaRPr>
          </a:p>
        </p:txBody>
      </p:sp>
    </p:spTree>
    <p:extLst>
      <p:ext uri="{BB962C8B-B14F-4D97-AF65-F5344CB8AC3E}">
        <p14:creationId xmlns:p14="http://schemas.microsoft.com/office/powerpoint/2010/main" val="3413209497"/>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609600" y="1329264"/>
            <a:ext cx="8153400" cy="13042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Mongkok </a:t>
            </a:r>
            <a:r>
              <a:rPr lang="en-US" altLang="en-US" sz="2100" dirty="0">
                <a:latin typeface="Liberation Sans" panose="020B0604020202020204" pitchFamily="34" charset="0"/>
              </a:rPr>
              <a:t>Technology Ltd. issues a HK$500,000, 8%, 20-year mortgage note on December 31,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The terms provide for annual installment payments of HK$50,926. </a:t>
            </a: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28600" y="5622285"/>
            <a:ext cx="31242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10-21</a:t>
            </a:r>
            <a:endParaRPr lang="en-US" sz="1200" b="1" dirty="0">
              <a:latin typeface="Liberation Sans" panose="020B0604020202020204" pitchFamily="34" charset="0"/>
            </a:endParaRPr>
          </a:p>
          <a:p>
            <a:pPr algn="l"/>
            <a:r>
              <a:rPr lang="en-US" sz="1200" dirty="0">
                <a:latin typeface="Liberation Sans" panose="020B0604020202020204" pitchFamily="34" charset="0"/>
              </a:rPr>
              <a:t>Mortgage installment </a:t>
            </a:r>
            <a:r>
              <a:rPr lang="en-US" sz="1200" dirty="0" smtClean="0">
                <a:latin typeface="Liberation Sans" panose="020B0604020202020204" pitchFamily="34" charset="0"/>
              </a:rPr>
              <a:t>payment schedule</a:t>
            </a:r>
            <a:endParaRPr lang="en-US" sz="1200" dirty="0">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Accounting for Long-Term Notes Payable </a:t>
            </a:r>
          </a:p>
        </p:txBody>
      </p:sp>
      <p:pic>
        <p:nvPicPr>
          <p:cNvPr id="3" name="Picture 2"/>
          <p:cNvPicPr>
            <a:picLocks noChangeAspect="1"/>
          </p:cNvPicPr>
          <p:nvPr/>
        </p:nvPicPr>
        <p:blipFill>
          <a:blip r:embed="rId3"/>
          <a:stretch>
            <a:fillRect/>
          </a:stretch>
        </p:blipFill>
        <p:spPr>
          <a:xfrm>
            <a:off x="304798" y="2878668"/>
            <a:ext cx="8534401" cy="2708389"/>
          </a:xfrm>
          <a:prstGeom prst="rect">
            <a:avLst/>
          </a:prstGeom>
          <a:noFill/>
          <a:ln w="12700" cap="sq">
            <a:solidFill>
              <a:schemeClr val="tx1"/>
            </a:solidFill>
            <a:miter lim="800000"/>
            <a:headEnd type="none" w="sm" len="sm"/>
            <a:tailEnd type="none" w="sm" len="sm"/>
          </a:ln>
          <a:effectLst/>
        </p:spPr>
      </p:pic>
    </p:spTree>
    <p:extLst>
      <p:ext uri="{BB962C8B-B14F-4D97-AF65-F5344CB8AC3E}">
        <p14:creationId xmlns:p14="http://schemas.microsoft.com/office/powerpoint/2010/main" val="1477183132"/>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Text Box 3"/>
          <p:cNvSpPr txBox="1">
            <a:spLocks noChangeArrowheads="1"/>
          </p:cNvSpPr>
          <p:nvPr/>
        </p:nvSpPr>
        <p:spPr bwMode="auto">
          <a:xfrm>
            <a:off x="609600" y="1332130"/>
            <a:ext cx="8153400" cy="9002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Mongkok </a:t>
            </a:r>
            <a:r>
              <a:rPr lang="en-US" altLang="en-US" sz="2100" dirty="0" smtClean="0">
                <a:latin typeface="Liberation Sans" panose="020B0604020202020204" pitchFamily="34" charset="0"/>
              </a:rPr>
              <a:t>records </a:t>
            </a:r>
            <a:r>
              <a:rPr lang="en-US" altLang="en-US" sz="2100" dirty="0">
                <a:latin typeface="Liberation Sans" panose="020B0604020202020204" pitchFamily="34" charset="0"/>
              </a:rPr>
              <a:t>the mortgage loan and first installment payment as follows:</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5" name="Text Box 5"/>
          <p:cNvSpPr txBox="1">
            <a:spLocks noChangeArrowheads="1"/>
          </p:cNvSpPr>
          <p:nvPr/>
        </p:nvSpPr>
        <p:spPr bwMode="auto">
          <a:xfrm>
            <a:off x="609600" y="2394770"/>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6" name="Text Box 5"/>
          <p:cNvSpPr txBox="1">
            <a:spLocks noChangeArrowheads="1"/>
          </p:cNvSpPr>
          <p:nvPr/>
        </p:nvSpPr>
        <p:spPr bwMode="auto">
          <a:xfrm>
            <a:off x="1752600" y="2394770"/>
            <a:ext cx="6934200" cy="91640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ct val="15000"/>
              </a:spcBef>
              <a:tabLst>
                <a:tab pos="5145088" algn="r"/>
                <a:tab pos="6632575" algn="r"/>
              </a:tabLst>
              <a:defRPr sz="2100">
                <a:latin typeface="Liberation Sans" panose="020B0604020202020204" pitchFamily="34" charset="0"/>
                <a:cs typeface="Arial" charset="0"/>
              </a:defRPr>
            </a:lvl1pPr>
            <a:lvl2pPr marL="1079500" indent="-457200" algn="l">
              <a:tabLst>
                <a:tab pos="1371600" algn="l"/>
                <a:tab pos="1943100" algn="l"/>
                <a:tab pos="5943600" algn="r"/>
                <a:tab pos="7659688" algn="r"/>
              </a:tabLst>
            </a:lvl2pPr>
            <a:lvl3pPr marL="1651000" indent="-457200" algn="l">
              <a:tabLst>
                <a:tab pos="1371600" algn="l"/>
                <a:tab pos="1943100" algn="l"/>
                <a:tab pos="5943600" algn="r"/>
                <a:tab pos="7659688" algn="r"/>
              </a:tabLst>
            </a:lvl3pPr>
            <a:lvl4pPr marL="2222500" indent="-457200" algn="l">
              <a:tabLst>
                <a:tab pos="1371600" algn="l"/>
                <a:tab pos="1943100" algn="l"/>
                <a:tab pos="5943600" algn="r"/>
                <a:tab pos="7659688" algn="r"/>
              </a:tabLst>
            </a:lvl4pPr>
            <a:lvl5pPr marL="2794000" indent="-457200" algn="l">
              <a:tabLst>
                <a:tab pos="1371600" algn="l"/>
                <a:tab pos="1943100" algn="l"/>
                <a:tab pos="5943600" algn="r"/>
                <a:tab pos="7659688" algn="r"/>
              </a:tabLst>
            </a:lvl5pPr>
            <a:lvl6pPr marL="3251200" indent="-457200" eaLnBrk="0" fontAlgn="base" hangingPunct="0">
              <a:spcBef>
                <a:spcPct val="0"/>
              </a:spcBef>
              <a:spcAft>
                <a:spcPct val="0"/>
              </a:spcAft>
              <a:tabLst>
                <a:tab pos="1371600" algn="l"/>
                <a:tab pos="1943100" algn="l"/>
                <a:tab pos="5943600" algn="r"/>
                <a:tab pos="7659688" algn="r"/>
              </a:tabLst>
            </a:lvl6pPr>
            <a:lvl7pPr marL="3708400" indent="-457200" eaLnBrk="0" fontAlgn="base" hangingPunct="0">
              <a:spcBef>
                <a:spcPct val="0"/>
              </a:spcBef>
              <a:spcAft>
                <a:spcPct val="0"/>
              </a:spcAft>
              <a:tabLst>
                <a:tab pos="1371600" algn="l"/>
                <a:tab pos="1943100" algn="l"/>
                <a:tab pos="5943600" algn="r"/>
                <a:tab pos="7659688" algn="r"/>
              </a:tabLst>
            </a:lvl7pPr>
            <a:lvl8pPr marL="4165600" indent="-457200" eaLnBrk="0" fontAlgn="base" hangingPunct="0">
              <a:spcBef>
                <a:spcPct val="0"/>
              </a:spcBef>
              <a:spcAft>
                <a:spcPct val="0"/>
              </a:spcAft>
              <a:tabLst>
                <a:tab pos="1371600" algn="l"/>
                <a:tab pos="1943100" algn="l"/>
                <a:tab pos="5943600" algn="r"/>
                <a:tab pos="7659688" algn="r"/>
              </a:tabLst>
            </a:lvl8pPr>
            <a:lvl9pPr marL="4622800" indent="-457200" eaLnBrk="0" fontAlgn="base" hangingPunct="0">
              <a:spcBef>
                <a:spcPct val="0"/>
              </a:spcBef>
              <a:spcAft>
                <a:spcPct val="0"/>
              </a:spcAft>
              <a:tabLst>
                <a:tab pos="1371600" algn="l"/>
                <a:tab pos="1943100" algn="l"/>
                <a:tab pos="5943600" algn="r"/>
                <a:tab pos="7659688" algn="r"/>
              </a:tabLst>
            </a:lvl9pPr>
          </a:lstStyle>
          <a:p>
            <a:r>
              <a:rPr lang="en-US" dirty="0"/>
              <a:t>Cash </a:t>
            </a:r>
            <a:r>
              <a:rPr lang="en-US" dirty="0" smtClean="0"/>
              <a:t>	500,000</a:t>
            </a:r>
            <a:endParaRPr lang="en-US" dirty="0"/>
          </a:p>
          <a:p>
            <a:r>
              <a:rPr lang="en-US" dirty="0" smtClean="0"/>
              <a:t>	Mortgage </a:t>
            </a:r>
            <a:r>
              <a:rPr lang="en-US" dirty="0"/>
              <a:t>Payable </a:t>
            </a:r>
            <a:r>
              <a:rPr lang="en-US" dirty="0" smtClean="0"/>
              <a:t>		500,000</a:t>
            </a:r>
            <a:endParaRPr lang="en-US" dirty="0"/>
          </a:p>
        </p:txBody>
      </p:sp>
      <p:sp>
        <p:nvSpPr>
          <p:cNvPr id="17" name="Text Box 5"/>
          <p:cNvSpPr txBox="1">
            <a:spLocks noChangeArrowheads="1"/>
          </p:cNvSpPr>
          <p:nvPr/>
        </p:nvSpPr>
        <p:spPr bwMode="auto">
          <a:xfrm>
            <a:off x="609600" y="3524122"/>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8" name="Text Box 5"/>
          <p:cNvSpPr txBox="1">
            <a:spLocks noChangeArrowheads="1"/>
          </p:cNvSpPr>
          <p:nvPr/>
        </p:nvSpPr>
        <p:spPr bwMode="auto">
          <a:xfrm>
            <a:off x="1752600" y="3524122"/>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ct val="15000"/>
              </a:spcBef>
              <a:tabLst>
                <a:tab pos="5145088" algn="r"/>
                <a:tab pos="6632575" algn="r"/>
              </a:tabLst>
              <a:defRPr sz="2100">
                <a:latin typeface="Liberation Sans" panose="020B0604020202020204" pitchFamily="34" charset="0"/>
                <a:cs typeface="Arial" charset="0"/>
              </a:defRPr>
            </a:lvl1pPr>
            <a:lvl2pPr marL="1079500" indent="-457200" algn="l">
              <a:tabLst>
                <a:tab pos="1371600" algn="l"/>
                <a:tab pos="1943100" algn="l"/>
                <a:tab pos="5943600" algn="r"/>
                <a:tab pos="7659688" algn="r"/>
              </a:tabLst>
            </a:lvl2pPr>
            <a:lvl3pPr marL="1651000" indent="-457200" algn="l">
              <a:tabLst>
                <a:tab pos="1371600" algn="l"/>
                <a:tab pos="1943100" algn="l"/>
                <a:tab pos="5943600" algn="r"/>
                <a:tab pos="7659688" algn="r"/>
              </a:tabLst>
            </a:lvl3pPr>
            <a:lvl4pPr marL="2222500" indent="-457200" algn="l">
              <a:tabLst>
                <a:tab pos="1371600" algn="l"/>
                <a:tab pos="1943100" algn="l"/>
                <a:tab pos="5943600" algn="r"/>
                <a:tab pos="7659688" algn="r"/>
              </a:tabLst>
            </a:lvl4pPr>
            <a:lvl5pPr marL="2794000" indent="-457200" algn="l">
              <a:tabLst>
                <a:tab pos="1371600" algn="l"/>
                <a:tab pos="1943100" algn="l"/>
                <a:tab pos="5943600" algn="r"/>
                <a:tab pos="7659688" algn="r"/>
              </a:tabLst>
            </a:lvl5pPr>
            <a:lvl6pPr marL="3251200" indent="-457200" eaLnBrk="0" fontAlgn="base" hangingPunct="0">
              <a:spcBef>
                <a:spcPct val="0"/>
              </a:spcBef>
              <a:spcAft>
                <a:spcPct val="0"/>
              </a:spcAft>
              <a:tabLst>
                <a:tab pos="1371600" algn="l"/>
                <a:tab pos="1943100" algn="l"/>
                <a:tab pos="5943600" algn="r"/>
                <a:tab pos="7659688" algn="r"/>
              </a:tabLst>
            </a:lvl6pPr>
            <a:lvl7pPr marL="3708400" indent="-457200" eaLnBrk="0" fontAlgn="base" hangingPunct="0">
              <a:spcBef>
                <a:spcPct val="0"/>
              </a:spcBef>
              <a:spcAft>
                <a:spcPct val="0"/>
              </a:spcAft>
              <a:tabLst>
                <a:tab pos="1371600" algn="l"/>
                <a:tab pos="1943100" algn="l"/>
                <a:tab pos="5943600" algn="r"/>
                <a:tab pos="7659688" algn="r"/>
              </a:tabLst>
            </a:lvl7pPr>
            <a:lvl8pPr marL="4165600" indent="-457200" eaLnBrk="0" fontAlgn="base" hangingPunct="0">
              <a:spcBef>
                <a:spcPct val="0"/>
              </a:spcBef>
              <a:spcAft>
                <a:spcPct val="0"/>
              </a:spcAft>
              <a:tabLst>
                <a:tab pos="1371600" algn="l"/>
                <a:tab pos="1943100" algn="l"/>
                <a:tab pos="5943600" algn="r"/>
                <a:tab pos="7659688" algn="r"/>
              </a:tabLst>
            </a:lvl8pPr>
            <a:lvl9pPr marL="4622800" indent="-457200" eaLnBrk="0" fontAlgn="base" hangingPunct="0">
              <a:spcBef>
                <a:spcPct val="0"/>
              </a:spcBef>
              <a:spcAft>
                <a:spcPct val="0"/>
              </a:spcAft>
              <a:tabLst>
                <a:tab pos="1371600" algn="l"/>
                <a:tab pos="1943100" algn="l"/>
                <a:tab pos="5943600" algn="r"/>
                <a:tab pos="7659688" algn="r"/>
              </a:tabLst>
            </a:lvl9pPr>
          </a:lstStyle>
          <a:p>
            <a:r>
              <a:rPr lang="en-US" dirty="0"/>
              <a:t>Interest Expense </a:t>
            </a:r>
            <a:r>
              <a:rPr lang="en-US" dirty="0" smtClean="0"/>
              <a:t>	40,000</a:t>
            </a:r>
            <a:endParaRPr lang="en-US" dirty="0"/>
          </a:p>
          <a:p>
            <a:r>
              <a:rPr lang="en-US" dirty="0" smtClean="0"/>
              <a:t>Mortgage </a:t>
            </a:r>
            <a:r>
              <a:rPr lang="en-US" dirty="0"/>
              <a:t>Payable </a:t>
            </a:r>
            <a:r>
              <a:rPr lang="en-US" dirty="0" smtClean="0"/>
              <a:t>	10,926</a:t>
            </a:r>
            <a:endParaRPr lang="en-US" dirty="0"/>
          </a:p>
          <a:p>
            <a:r>
              <a:rPr lang="en-US" dirty="0" smtClean="0"/>
              <a:t>	Cash 		50,926</a:t>
            </a:r>
            <a:endParaRPr lang="en-US" dirty="0"/>
          </a:p>
        </p:txBody>
      </p:sp>
      <p:sp>
        <p:nvSpPr>
          <p:cNvPr id="1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Accounting for Long-Term Notes Payable </a:t>
            </a:r>
          </a:p>
        </p:txBody>
      </p:sp>
    </p:spTree>
    <p:extLst>
      <p:ext uri="{BB962C8B-B14F-4D97-AF65-F5344CB8AC3E}">
        <p14:creationId xmlns:p14="http://schemas.microsoft.com/office/powerpoint/2010/main" val="3922169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left)">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P spid="18"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4648200"/>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Howard </a:t>
            </a:r>
            <a:r>
              <a:rPr lang="en-US" sz="2300" dirty="0">
                <a:latin typeface="Liberation Sans" panose="020B0604020202020204" pitchFamily="34" charset="0"/>
              </a:rPr>
              <a:t>Ltd. issued a 20-year mortgage note payable on January 1, 2017. At December 31, 2017, the unpaid principal balance will be reported as: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a </a:t>
            </a:r>
            <a:r>
              <a:rPr lang="en-US" sz="2300" dirty="0">
                <a:latin typeface="Liberation Sans" panose="020B0604020202020204" pitchFamily="34" charset="0"/>
              </a:rPr>
              <a:t>current liability.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a </a:t>
            </a:r>
            <a:r>
              <a:rPr lang="en-US" sz="2300" dirty="0">
                <a:latin typeface="Liberation Sans" panose="020B0604020202020204" pitchFamily="34" charset="0"/>
              </a:rPr>
              <a:t>non-current liability.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part </a:t>
            </a:r>
            <a:r>
              <a:rPr lang="en-US" sz="2300" dirty="0">
                <a:latin typeface="Liberation Sans" panose="020B0604020202020204" pitchFamily="34" charset="0"/>
              </a:rPr>
              <a:t>current and part non-current liability.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interest </a:t>
            </a:r>
            <a:r>
              <a:rPr lang="en-US" sz="2300" dirty="0">
                <a:latin typeface="Liberation Sans" panose="020B0604020202020204" pitchFamily="34" charset="0"/>
              </a:rPr>
              <a:t>payable</a:t>
            </a:r>
            <a:r>
              <a:rPr lang="en-US" sz="2300" dirty="0" smtClean="0">
                <a:latin typeface="Liberation Sans" panose="020B0604020202020204" pitchFamily="34" charset="0"/>
              </a:rPr>
              <a:t>.</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9"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Accounting for Long-Term Notes Payable </a:t>
            </a:r>
          </a:p>
        </p:txBody>
      </p:sp>
    </p:spTree>
    <p:extLst>
      <p:ext uri="{BB962C8B-B14F-4D97-AF65-F5344CB8AC3E}">
        <p14:creationId xmlns:p14="http://schemas.microsoft.com/office/powerpoint/2010/main" val="3987204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FF6600"/>
                </a:solidFill>
                <a:latin typeface="Liberation Sans" panose="020B0604020202020204" pitchFamily="34" charset="0"/>
              </a:rPr>
              <a:t>Accounting Across the Organization</a:t>
            </a:r>
            <a:endParaRPr lang="en-US" altLang="en-US" sz="2800" b="1" i="0" dirty="0">
              <a:solidFill>
                <a:srgbClr val="FF6600"/>
              </a:solidFill>
              <a:latin typeface="Liberation Sans" panose="020B0604020202020204" pitchFamily="34" charset="0"/>
            </a:endParaRPr>
          </a:p>
        </p:txBody>
      </p:sp>
      <p:sp>
        <p:nvSpPr>
          <p:cNvPr id="2" name="Rectangle 1"/>
          <p:cNvSpPr/>
          <p:nvPr/>
        </p:nvSpPr>
        <p:spPr>
          <a:xfrm>
            <a:off x="457200" y="914400"/>
            <a:ext cx="8153400" cy="5426101"/>
          </a:xfrm>
          <a:prstGeom prst="rect">
            <a:avLst/>
          </a:prstGeom>
        </p:spPr>
        <p:txBody>
          <a:bodyPr wrap="square">
            <a:spAutoFit/>
          </a:bodyPr>
          <a:lstStyle/>
          <a:p>
            <a:pPr algn="just">
              <a:lnSpc>
                <a:spcPct val="110000"/>
              </a:lnSpc>
            </a:pPr>
            <a:r>
              <a:rPr lang="en-US" sz="1800" b="1" dirty="0" smtClean="0">
                <a:latin typeface="Liberation Sans" panose="020B0604020202020204" pitchFamily="34" charset="0"/>
              </a:rPr>
              <a:t>Bonds versus Notes?</a:t>
            </a:r>
          </a:p>
          <a:p>
            <a:pPr algn="just">
              <a:lnSpc>
                <a:spcPct val="110000"/>
              </a:lnSpc>
              <a:spcBef>
                <a:spcPts val="600"/>
              </a:spcBef>
            </a:pPr>
            <a:r>
              <a:rPr lang="en-US" sz="1800" dirty="0" smtClean="0">
                <a:latin typeface="Liberation Sans" panose="020B0604020202020204" pitchFamily="34" charset="0"/>
              </a:rPr>
              <a:t>Companies have a choice in the form of long-term borrowing they undertake—issue bonds or issue notes. Notes are generally issued to a single lender (usually through a loan from a bank). Bonds, on the other hand, allow the company to divide the borrowing into many small investing units, thereby enabling more than one investor to participate </a:t>
            </a:r>
            <a:r>
              <a:rPr lang="en-US" sz="1800" dirty="0">
                <a:latin typeface="Liberation Sans" panose="020B0604020202020204" pitchFamily="34" charset="0"/>
              </a:rPr>
              <a:t>in the borrowing. </a:t>
            </a:r>
            <a:r>
              <a:rPr lang="en-US" sz="1800" dirty="0" smtClean="0">
                <a:latin typeface="Liberation Sans" panose="020B0604020202020204" pitchFamily="34" charset="0"/>
              </a:rPr>
              <a:t>U.S</a:t>
            </a:r>
            <a:r>
              <a:rPr lang="en-US" sz="1800" dirty="0">
                <a:latin typeface="Liberation Sans" panose="020B0604020202020204" pitchFamily="34" charset="0"/>
              </a:rPr>
              <a:t>. companies are recently borrowing more from bond investors than from banks and other loan providers in a bid to lock in cheap, long-term funding. Why this trend? For one thing, low interest rates and rising </a:t>
            </a:r>
            <a:r>
              <a:rPr lang="en-US" sz="1800" dirty="0" smtClean="0">
                <a:latin typeface="Liberation Sans" panose="020B0604020202020204" pitchFamily="34" charset="0"/>
              </a:rPr>
              <a:t>inflows </a:t>
            </a:r>
            <a:r>
              <a:rPr lang="en-US" sz="1800" dirty="0">
                <a:latin typeface="Liberation Sans" panose="020B0604020202020204" pitchFamily="34" charset="0"/>
              </a:rPr>
              <a:t>into </a:t>
            </a:r>
            <a:r>
              <a:rPr lang="en-US" sz="1800" dirty="0" smtClean="0">
                <a:latin typeface="Liberation Sans" panose="020B0604020202020204" pitchFamily="34" charset="0"/>
              </a:rPr>
              <a:t>fixed-income </a:t>
            </a:r>
            <a:r>
              <a:rPr lang="en-US" sz="1800" dirty="0">
                <a:latin typeface="Liberation Sans" panose="020B0604020202020204" pitchFamily="34" charset="0"/>
              </a:rPr>
              <a:t>funds have triggered record bond issuances as banks cut back lending. In addition, for some high-rated companies, it can be riskier to borrow from a bank than the bond markets. The reason: High-rated companies tended to rely on short-term </a:t>
            </a:r>
            <a:r>
              <a:rPr lang="en-US" sz="1800" dirty="0" smtClean="0">
                <a:latin typeface="Liberation Sans" panose="020B0604020202020204" pitchFamily="34" charset="0"/>
              </a:rPr>
              <a:t>financing </a:t>
            </a:r>
            <a:r>
              <a:rPr lang="en-US" sz="1800" dirty="0">
                <a:latin typeface="Liberation Sans" panose="020B0604020202020204" pitchFamily="34" charset="0"/>
              </a:rPr>
              <a:t>to fund working capital but were left stranded when these markets froze up. Some are now </a:t>
            </a:r>
            <a:r>
              <a:rPr lang="en-US" sz="1800" dirty="0" smtClean="0">
                <a:latin typeface="Liberation Sans" panose="020B0604020202020204" pitchFamily="34" charset="0"/>
              </a:rPr>
              <a:t>financing </a:t>
            </a:r>
            <a:r>
              <a:rPr lang="en-US" sz="1800" dirty="0">
                <a:latin typeface="Liberation Sans" panose="020B0604020202020204" pitchFamily="34" charset="0"/>
              </a:rPr>
              <a:t>themselves with longer-term bonds instead.</a:t>
            </a:r>
          </a:p>
          <a:p>
            <a:pPr algn="just">
              <a:lnSpc>
                <a:spcPct val="110000"/>
              </a:lnSpc>
              <a:spcBef>
                <a:spcPts val="300"/>
              </a:spcBef>
            </a:pPr>
            <a:r>
              <a:rPr lang="en-US" sz="1600" i="1" dirty="0">
                <a:latin typeface="Liberation Sans" panose="020B0604020202020204" pitchFamily="34" charset="0"/>
              </a:rPr>
              <a:t>Source: </a:t>
            </a:r>
            <a:r>
              <a:rPr lang="en-US" sz="1600" dirty="0">
                <a:latin typeface="Liberation Sans" panose="020B0604020202020204" pitchFamily="34" charset="0"/>
              </a:rPr>
              <a:t>A. Sakoui and N. Bullock, “Companies Choose Bonds for Cheap Funds,” </a:t>
            </a:r>
            <a:r>
              <a:rPr lang="en-US" sz="1600" i="1" dirty="0">
                <a:latin typeface="Liberation Sans" panose="020B0604020202020204" pitchFamily="34" charset="0"/>
              </a:rPr>
              <a:t>Financial Times </a:t>
            </a:r>
            <a:r>
              <a:rPr lang="en-US" sz="1600" dirty="0">
                <a:latin typeface="Liberation Sans" panose="020B0604020202020204" pitchFamily="34" charset="0"/>
              </a:rPr>
              <a:t>(October 12, 2009).</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7" name="Rectangle 6"/>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8400"/>
            <a:ext cx="8476488" cy="161358"/>
          </a:xfrm>
          <a:prstGeom prst="rect">
            <a:avLst/>
          </a:prstGeom>
          <a:solidFill>
            <a:srgbClr val="FF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20111638"/>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287915"/>
            <a:ext cx="8300112" cy="2185214"/>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100" dirty="0" smtClean="0">
                <a:solidFill>
                  <a:schemeClr val="bg2"/>
                </a:solidFill>
                <a:latin typeface="Liberation Sans" panose="020B0604020202020204" pitchFamily="34" charset="0"/>
              </a:rPr>
              <a:t>Cole </a:t>
            </a:r>
            <a:r>
              <a:rPr lang="en-US" sz="2100" dirty="0">
                <a:solidFill>
                  <a:schemeClr val="bg2"/>
                </a:solidFill>
                <a:latin typeface="Liberation Sans" panose="020B0604020202020204" pitchFamily="34" charset="0"/>
              </a:rPr>
              <a:t>Research issues a </a:t>
            </a:r>
            <a:r>
              <a:rPr lang="en-US" sz="2100" dirty="0" smtClean="0">
                <a:solidFill>
                  <a:schemeClr val="bg2"/>
                </a:solidFill>
                <a:latin typeface="Liberation Sans" panose="020B0604020202020204" pitchFamily="34" charset="0"/>
              </a:rPr>
              <a:t>₩250,000,000</a:t>
            </a:r>
            <a:r>
              <a:rPr lang="en-US" sz="2100" dirty="0">
                <a:solidFill>
                  <a:schemeClr val="bg2"/>
                </a:solidFill>
                <a:latin typeface="Liberation Sans" panose="020B0604020202020204" pitchFamily="34" charset="0"/>
              </a:rPr>
              <a:t>, 6%, 20-year mortgage note to obtain needed </a:t>
            </a:r>
            <a:r>
              <a:rPr lang="en-US" sz="2100" dirty="0" smtClean="0">
                <a:solidFill>
                  <a:schemeClr val="bg2"/>
                </a:solidFill>
                <a:latin typeface="Liberation Sans" panose="020B0604020202020204" pitchFamily="34" charset="0"/>
              </a:rPr>
              <a:t>financing </a:t>
            </a:r>
            <a:r>
              <a:rPr lang="en-US" sz="2100" dirty="0">
                <a:solidFill>
                  <a:schemeClr val="bg2"/>
                </a:solidFill>
                <a:latin typeface="Liberation Sans" panose="020B0604020202020204" pitchFamily="34" charset="0"/>
              </a:rPr>
              <a:t>for a new lab. The terms call for annual payments of </a:t>
            </a:r>
            <a:r>
              <a:rPr lang="en-US" sz="2100" dirty="0" smtClean="0">
                <a:solidFill>
                  <a:schemeClr val="bg2"/>
                </a:solidFill>
                <a:latin typeface="Liberation Sans" panose="020B0604020202020204" pitchFamily="34" charset="0"/>
              </a:rPr>
              <a:t>₩21,796,000 </a:t>
            </a:r>
            <a:r>
              <a:rPr lang="en-US" sz="2100" dirty="0">
                <a:solidFill>
                  <a:schemeClr val="bg2"/>
                </a:solidFill>
                <a:latin typeface="Liberation Sans" panose="020B0604020202020204" pitchFamily="34" charset="0"/>
              </a:rPr>
              <a:t>each. Prepare the entries to record the mortgage loan and the </a:t>
            </a:r>
            <a:r>
              <a:rPr lang="en-US" sz="2100" dirty="0" smtClean="0">
                <a:solidFill>
                  <a:schemeClr val="bg2"/>
                </a:solidFill>
                <a:latin typeface="Liberation Sans" panose="020B0604020202020204" pitchFamily="34" charset="0"/>
              </a:rPr>
              <a:t>first </a:t>
            </a:r>
            <a:r>
              <a:rPr lang="en-US" sz="2100" dirty="0">
                <a:solidFill>
                  <a:schemeClr val="bg2"/>
                </a:solidFill>
                <a:latin typeface="Liberation Sans" panose="020B0604020202020204" pitchFamily="34" charset="0"/>
              </a:rPr>
              <a:t>installment payment.</a:t>
            </a:r>
          </a:p>
          <a:p>
            <a:pPr algn="l">
              <a:lnSpc>
                <a:spcPct val="120000"/>
              </a:lnSpc>
              <a:spcBef>
                <a:spcPts val="1200"/>
              </a:spcBef>
            </a:pPr>
            <a:r>
              <a:rPr lang="en-US" sz="2100" b="1" dirty="0" smtClean="0">
                <a:solidFill>
                  <a:srgbClr val="CC0000"/>
                </a:solidFill>
                <a:latin typeface="Liberation Sans" panose="020B0604020202020204" pitchFamily="34" charset="0"/>
              </a:rPr>
              <a:t>Solution</a:t>
            </a:r>
          </a:p>
        </p:txBody>
      </p:sp>
      <p:sp>
        <p:nvSpPr>
          <p:cNvPr id="13" name="Text Box 5"/>
          <p:cNvSpPr txBox="1">
            <a:spLocks noChangeArrowheads="1"/>
          </p:cNvSpPr>
          <p:nvPr/>
        </p:nvSpPr>
        <p:spPr bwMode="auto">
          <a:xfrm>
            <a:off x="914400" y="3505200"/>
            <a:ext cx="7538112" cy="23429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a:lnSpc>
                <a:spcPct val="125000"/>
              </a:lnSpc>
              <a:tabLst>
                <a:tab pos="5429250" algn="r"/>
                <a:tab pos="7258050" algn="r"/>
              </a:tabLst>
            </a:pPr>
            <a:r>
              <a:rPr lang="en-US" sz="2100" dirty="0" smtClean="0"/>
              <a:t>Cash 	250,000,000 </a:t>
            </a:r>
          </a:p>
          <a:p>
            <a:pPr>
              <a:lnSpc>
                <a:spcPct val="125000"/>
              </a:lnSpc>
              <a:tabLst>
                <a:tab pos="5429250" algn="r"/>
                <a:tab pos="7258050" algn="r"/>
              </a:tabLst>
            </a:pPr>
            <a:r>
              <a:rPr lang="en-US" sz="2100" dirty="0" smtClean="0"/>
              <a:t>	Mortgage </a:t>
            </a:r>
            <a:r>
              <a:rPr lang="en-US" sz="2100" dirty="0"/>
              <a:t>Payable  </a:t>
            </a:r>
            <a:r>
              <a:rPr lang="en-US" sz="2100" dirty="0" smtClean="0"/>
              <a:t>		250,000,000  </a:t>
            </a:r>
          </a:p>
          <a:p>
            <a:pPr>
              <a:lnSpc>
                <a:spcPct val="125000"/>
              </a:lnSpc>
              <a:spcBef>
                <a:spcPts val="1800"/>
              </a:spcBef>
              <a:tabLst>
                <a:tab pos="5543550" algn="r"/>
                <a:tab pos="7258050" algn="r"/>
              </a:tabLst>
            </a:pPr>
            <a:r>
              <a:rPr lang="en-US" sz="2100" dirty="0" smtClean="0"/>
              <a:t>Interest </a:t>
            </a:r>
            <a:r>
              <a:rPr lang="en-US" sz="2100" dirty="0"/>
              <a:t>Expense </a:t>
            </a:r>
            <a:r>
              <a:rPr lang="en-US" sz="2100" dirty="0" smtClean="0"/>
              <a:t>	15,000,000</a:t>
            </a:r>
            <a:r>
              <a:rPr lang="en-US" sz="2100" dirty="0"/>
              <a:t>* </a:t>
            </a:r>
            <a:endParaRPr lang="en-US" sz="2100" dirty="0" smtClean="0"/>
          </a:p>
          <a:p>
            <a:pPr>
              <a:lnSpc>
                <a:spcPct val="125000"/>
              </a:lnSpc>
              <a:tabLst>
                <a:tab pos="5429250" algn="r"/>
                <a:tab pos="7258050" algn="r"/>
              </a:tabLst>
            </a:pPr>
            <a:r>
              <a:rPr lang="en-US" sz="2100" dirty="0" smtClean="0"/>
              <a:t>Mortgage </a:t>
            </a:r>
            <a:r>
              <a:rPr lang="en-US" sz="2100" dirty="0"/>
              <a:t>Payable </a:t>
            </a:r>
            <a:r>
              <a:rPr lang="en-US" sz="2100" dirty="0" smtClean="0"/>
              <a:t>	6,796,000 </a:t>
            </a:r>
          </a:p>
          <a:p>
            <a:pPr>
              <a:lnSpc>
                <a:spcPct val="125000"/>
              </a:lnSpc>
              <a:tabLst>
                <a:tab pos="5429250" algn="r"/>
                <a:tab pos="7258050" algn="r"/>
              </a:tabLst>
            </a:pPr>
            <a:r>
              <a:rPr lang="en-US" sz="2100" dirty="0" smtClean="0"/>
              <a:t>	Cash  		21,796,000	</a:t>
            </a:r>
            <a:endParaRPr lang="en-US" altLang="en-US" sz="2100" dirty="0"/>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 name="Rectangle 1"/>
          <p:cNvSpPr/>
          <p:nvPr/>
        </p:nvSpPr>
        <p:spPr>
          <a:xfrm>
            <a:off x="914400" y="6003127"/>
            <a:ext cx="4572000" cy="42473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lnSpc>
                <a:spcPct val="120000"/>
              </a:lnSpc>
              <a:spcBef>
                <a:spcPts val="0"/>
              </a:spcBef>
              <a:tabLst>
                <a:tab pos="342900" algn="l"/>
                <a:tab pos="1943100" algn="l"/>
              </a:tabLst>
            </a:pPr>
            <a:r>
              <a:rPr lang="en-US" sz="1800" dirty="0">
                <a:solidFill>
                  <a:schemeClr val="bg2"/>
                </a:solidFill>
                <a:latin typeface="Liberation Sans" panose="020B0604020202020204" pitchFamily="34" charset="0"/>
              </a:rPr>
              <a:t>*Interest expense = </a:t>
            </a:r>
            <a:r>
              <a:rPr lang="en-US" sz="1800" dirty="0" smtClean="0">
                <a:solidFill>
                  <a:schemeClr val="bg2"/>
                </a:solidFill>
                <a:latin typeface="Liberation Sans" panose="020B0604020202020204" pitchFamily="34" charset="0"/>
              </a:rPr>
              <a:t>₩250,000,000 </a:t>
            </a:r>
            <a:r>
              <a:rPr lang="en-US" sz="1800" dirty="0">
                <a:solidFill>
                  <a:schemeClr val="bg2"/>
                </a:solidFill>
                <a:latin typeface="Liberation Sans" panose="020B0604020202020204" pitchFamily="34" charset="0"/>
              </a:rPr>
              <a:t>× 6%.</a:t>
            </a:r>
          </a:p>
        </p:txBody>
      </p:sp>
    </p:spTree>
    <p:extLst>
      <p:ext uri="{BB962C8B-B14F-4D97-AF65-F5344CB8AC3E}">
        <p14:creationId xmlns:p14="http://schemas.microsoft.com/office/powerpoint/2010/main" val="24399219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69" name="Text Box 17"/>
          <p:cNvSpPr txBox="1">
            <a:spLocks noChangeArrowheads="1"/>
          </p:cNvSpPr>
          <p:nvPr/>
        </p:nvSpPr>
        <p:spPr bwMode="auto">
          <a:xfrm>
            <a:off x="609600" y="1295400"/>
            <a:ext cx="5105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algn="l">
              <a:defRPr sz="2400">
                <a:solidFill>
                  <a:schemeClr val="tx1"/>
                </a:solidFill>
                <a:latin typeface="Times New Roman" panose="02020603050405020304" pitchFamily="18" charset="0"/>
              </a:defRPr>
            </a:lvl1pPr>
            <a:lvl2pPr marL="969963" indent="-512763" algn="l">
              <a:defRPr sz="2400">
                <a:solidFill>
                  <a:schemeClr val="tx1"/>
                </a:solidFill>
                <a:latin typeface="Times New Roman" panose="02020603050405020304" pitchFamily="18" charset="0"/>
              </a:defRPr>
            </a:lvl2pPr>
            <a:lvl3pPr marL="1470025" indent="-342900" algn="l">
              <a:defRPr sz="2400">
                <a:solidFill>
                  <a:schemeClr val="tx1"/>
                </a:solidFill>
                <a:latin typeface="Times New Roman" panose="02020603050405020304" pitchFamily="18" charset="0"/>
              </a:defRPr>
            </a:lvl3pPr>
            <a:lvl4pPr marL="1927225" indent="-342900" algn="l">
              <a:defRPr sz="2400">
                <a:solidFill>
                  <a:schemeClr val="tx1"/>
                </a:solidFill>
                <a:latin typeface="Times New Roman" panose="02020603050405020304" pitchFamily="18" charset="0"/>
              </a:defRPr>
            </a:lvl4pPr>
            <a:lvl5pPr marL="2384425" indent="-342900" algn="l">
              <a:defRPr sz="2400">
                <a:solidFill>
                  <a:schemeClr val="tx1"/>
                </a:solidFill>
                <a:latin typeface="Times New Roman" panose="02020603050405020304" pitchFamily="18" charset="0"/>
              </a:defRPr>
            </a:lvl5pPr>
            <a:lvl6pPr marL="2841625" indent="-342900" eaLnBrk="0" fontAlgn="base" hangingPunct="0">
              <a:spcBef>
                <a:spcPct val="0"/>
              </a:spcBef>
              <a:spcAft>
                <a:spcPct val="0"/>
              </a:spcAft>
              <a:defRPr sz="2400">
                <a:solidFill>
                  <a:schemeClr val="tx1"/>
                </a:solidFill>
                <a:latin typeface="Times New Roman" panose="02020603050405020304" pitchFamily="18" charset="0"/>
              </a:defRPr>
            </a:lvl6pPr>
            <a:lvl7pPr marL="3298825" indent="-342900" eaLnBrk="0" fontAlgn="base" hangingPunct="0">
              <a:spcBef>
                <a:spcPct val="0"/>
              </a:spcBef>
              <a:spcAft>
                <a:spcPct val="0"/>
              </a:spcAft>
              <a:defRPr sz="2400">
                <a:solidFill>
                  <a:schemeClr val="tx1"/>
                </a:solidFill>
                <a:latin typeface="Times New Roman" panose="02020603050405020304" pitchFamily="18" charset="0"/>
              </a:defRPr>
            </a:lvl7pPr>
            <a:lvl8pPr marL="3756025" indent="-342900" eaLnBrk="0" fontAlgn="base" hangingPunct="0">
              <a:spcBef>
                <a:spcPct val="0"/>
              </a:spcBef>
              <a:spcAft>
                <a:spcPct val="0"/>
              </a:spcAft>
              <a:defRPr sz="2400">
                <a:solidFill>
                  <a:schemeClr val="tx1"/>
                </a:solidFill>
                <a:latin typeface="Times New Roman" panose="02020603050405020304" pitchFamily="18" charset="0"/>
              </a:defRPr>
            </a:lvl8pPr>
            <a:lvl9pPr marL="4213225" indent="-3429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1"/>
              </a:buClr>
              <a:buFont typeface="Wingdings" panose="05000000000000000000" pitchFamily="2" charset="2"/>
              <a:buNone/>
            </a:pPr>
            <a:r>
              <a:rPr lang="en-US" altLang="en-US" sz="2800" b="1" dirty="0" smtClean="0">
                <a:solidFill>
                  <a:srgbClr val="006600"/>
                </a:solidFill>
                <a:latin typeface="Liberation Sans" panose="020B0604020202020204"/>
              </a:rPr>
              <a:t>PRESENTATION</a:t>
            </a:r>
            <a:endParaRPr lang="en-US" altLang="en-US" sz="2800" b="1" dirty="0">
              <a:solidFill>
                <a:srgbClr val="006600"/>
              </a:solidFill>
              <a:latin typeface="Liberation Sans" panose="020B0604020202020204"/>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9"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Statement Presentation and Analysis </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cxnSp>
        <p:nvCxnSpPr>
          <p:cNvPr id="11" name="Straight Connector 10"/>
          <p:cNvCxnSpPr/>
          <p:nvPr/>
        </p:nvCxnSpPr>
        <p:spPr bwMode="auto">
          <a:xfrm>
            <a:off x="6477000" y="990600"/>
            <a:ext cx="0" cy="9906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6553200" y="1028581"/>
            <a:ext cx="2362200" cy="1015663"/>
          </a:xfrm>
          <a:prstGeom prst="rect">
            <a:avLst/>
          </a:prstGeom>
        </p:spPr>
        <p:txBody>
          <a:bodyPr wrap="square">
            <a:spAutoFit/>
          </a:bodyPr>
          <a:lstStyle/>
          <a:p>
            <a:pPr algn="l"/>
            <a:r>
              <a:rPr lang="en-US" sz="1800" b="1" i="0" dirty="0" smtClean="0">
                <a:solidFill>
                  <a:srgbClr val="FF3300"/>
                </a:solidFill>
                <a:latin typeface="Liberation Sans" panose="020B0604020202020204"/>
              </a:rPr>
              <a:t>Learning Objective 8</a:t>
            </a:r>
            <a:endParaRPr lang="en-US" sz="1400" b="1" i="0" dirty="0">
              <a:solidFill>
                <a:srgbClr val="FF3300"/>
              </a:solidFill>
              <a:latin typeface="Liberation Sans" panose="020B0604020202020204"/>
            </a:endParaRPr>
          </a:p>
          <a:p>
            <a:pPr algn="l"/>
            <a:r>
              <a:rPr lang="en-US" sz="1400" b="1" dirty="0" smtClean="0">
                <a:latin typeface="Liberation Sans" panose="020B0604020202020204"/>
              </a:rPr>
              <a:t>Identify the methods for the presentation and analysis of non-current liabilities</a:t>
            </a:r>
            <a:endParaRPr lang="en-US" sz="1400" b="1" dirty="0">
              <a:latin typeface="Liberation Sans" panose="020B0604020202020204"/>
            </a:endParaRPr>
          </a:p>
        </p:txBody>
      </p:sp>
      <p:pic>
        <p:nvPicPr>
          <p:cNvPr id="3" name="Picture 2"/>
          <p:cNvPicPr>
            <a:picLocks noChangeAspect="1"/>
          </p:cNvPicPr>
          <p:nvPr/>
        </p:nvPicPr>
        <p:blipFill>
          <a:blip r:embed="rId3"/>
          <a:stretch>
            <a:fillRect/>
          </a:stretch>
        </p:blipFill>
        <p:spPr>
          <a:xfrm>
            <a:off x="304800" y="2209800"/>
            <a:ext cx="8534400" cy="2532107"/>
          </a:xfrm>
          <a:prstGeom prst="rect">
            <a:avLst/>
          </a:prstGeom>
          <a:noFill/>
          <a:ln w="19050" cap="sq" algn="ctr">
            <a:solidFill>
              <a:schemeClr val="tx1"/>
            </a:solidFill>
            <a:miter lim="800000"/>
            <a:headEnd type="none" w="sm" len="sm"/>
            <a:tailEnd type="none" w="sm" len="sm"/>
          </a:ln>
          <a:effectLst/>
        </p:spPr>
      </p:pic>
      <p:sp>
        <p:nvSpPr>
          <p:cNvPr id="4" name="Rectangle 3"/>
          <p:cNvSpPr/>
          <p:nvPr/>
        </p:nvSpPr>
        <p:spPr>
          <a:xfrm>
            <a:off x="228600" y="4794956"/>
            <a:ext cx="5029200" cy="461665"/>
          </a:xfrm>
          <a:prstGeom prst="rect">
            <a:avLst/>
          </a:prstGeom>
          <a:noFill/>
          <a:ln>
            <a:noFill/>
          </a:ln>
          <a:effectLst/>
        </p:spPr>
        <p:txBody>
          <a:bodyPr wrap="square">
            <a:spAutoFit/>
          </a:bodyPr>
          <a:lstStyle/>
          <a:p>
            <a:pPr algn="l"/>
            <a:r>
              <a:rPr lang="en-US" sz="1200" b="1" dirty="0">
                <a:latin typeface="Liberation Sans" panose="020B0604020202020204"/>
              </a:rPr>
              <a:t>Illustration 10-22 </a:t>
            </a:r>
            <a:endParaRPr lang="en-US" sz="1200" b="1" dirty="0" smtClean="0">
              <a:latin typeface="Liberation Sans" panose="020B0604020202020204"/>
            </a:endParaRPr>
          </a:p>
          <a:p>
            <a:pPr algn="l"/>
            <a:r>
              <a:rPr lang="en-US" sz="1200" dirty="0" smtClean="0">
                <a:latin typeface="Liberation Sans" panose="020B0604020202020204"/>
              </a:rPr>
              <a:t>Statement </a:t>
            </a:r>
            <a:r>
              <a:rPr lang="en-US" sz="1200" dirty="0">
                <a:latin typeface="Liberation Sans" panose="020B0604020202020204"/>
              </a:rPr>
              <a:t>of </a:t>
            </a:r>
            <a:r>
              <a:rPr lang="en-US" sz="1200" dirty="0" smtClean="0">
                <a:latin typeface="Liberation Sans" panose="020B0604020202020204"/>
              </a:rPr>
              <a:t>financial </a:t>
            </a:r>
            <a:r>
              <a:rPr lang="en-US" sz="1200" dirty="0">
                <a:latin typeface="Liberation Sans" panose="020B0604020202020204"/>
              </a:rPr>
              <a:t>position presentation of non-current liabilities</a:t>
            </a:r>
          </a:p>
        </p:txBody>
      </p:sp>
    </p:spTree>
    <p:extLst>
      <p:ext uri="{BB962C8B-B14F-4D97-AF65-F5344CB8AC3E}">
        <p14:creationId xmlns:p14="http://schemas.microsoft.com/office/powerpoint/2010/main" val="320550664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1" name="Rectangle 3"/>
          <p:cNvSpPr>
            <a:spLocks noChangeArrowheads="1"/>
          </p:cNvSpPr>
          <p:nvPr/>
        </p:nvSpPr>
        <p:spPr bwMode="auto">
          <a:xfrm>
            <a:off x="609600" y="1905000"/>
            <a:ext cx="7620000"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spcBef>
                <a:spcPct val="50000"/>
              </a:spcBef>
            </a:pPr>
            <a:r>
              <a:rPr lang="en-US" altLang="en-US" sz="2300" b="1" dirty="0">
                <a:latin typeface="Liberation Sans" panose="020B0604020202020204"/>
              </a:rPr>
              <a:t>Two ratios</a:t>
            </a:r>
            <a:r>
              <a:rPr lang="en-US" altLang="en-US" sz="2300" dirty="0">
                <a:latin typeface="Liberation Sans" panose="020B0604020202020204"/>
              </a:rPr>
              <a:t> that provide information about </a:t>
            </a:r>
            <a:r>
              <a:rPr lang="en-US" altLang="en-US" sz="2300" b="1" dirty="0">
                <a:latin typeface="Liberation Sans" panose="020B0604020202020204"/>
              </a:rPr>
              <a:t>debt-paying ability</a:t>
            </a:r>
            <a:r>
              <a:rPr lang="en-US" altLang="en-US" sz="2300" dirty="0">
                <a:latin typeface="Liberation Sans" panose="020B0604020202020204"/>
              </a:rPr>
              <a:t> and </a:t>
            </a:r>
            <a:r>
              <a:rPr lang="en-US" altLang="en-US" sz="2300" b="1" dirty="0">
                <a:latin typeface="Liberation Sans" panose="020B0604020202020204"/>
              </a:rPr>
              <a:t>long-run solvency</a:t>
            </a:r>
            <a:r>
              <a:rPr lang="en-US" altLang="en-US" sz="2300" dirty="0">
                <a:latin typeface="Liberation Sans" panose="020B0604020202020204"/>
              </a:rPr>
              <a:t> are:</a:t>
            </a:r>
          </a:p>
          <a:p>
            <a:pPr lvl="1">
              <a:lnSpc>
                <a:spcPct val="130000"/>
              </a:lnSpc>
              <a:spcBef>
                <a:spcPct val="50000"/>
              </a:spcBef>
              <a:buClr>
                <a:srgbClr val="CC0000"/>
              </a:buClr>
              <a:buSzPct val="80000"/>
              <a:buFont typeface="Wingdings" panose="05000000000000000000" pitchFamily="2" charset="2"/>
              <a:buChar char="u"/>
            </a:pPr>
            <a:r>
              <a:rPr lang="en-US" altLang="en-US" sz="2200" b="1" dirty="0">
                <a:solidFill>
                  <a:schemeClr val="hlink"/>
                </a:solidFill>
                <a:latin typeface="Liberation Sans" panose="020B0604020202020204"/>
              </a:rPr>
              <a:t>Debt to Total Assets</a:t>
            </a:r>
            <a:r>
              <a:rPr lang="en-US" altLang="en-US" sz="2200" dirty="0">
                <a:latin typeface="Liberation Sans" panose="020B0604020202020204"/>
              </a:rPr>
              <a:t> </a:t>
            </a:r>
            <a:r>
              <a:rPr lang="en-US" altLang="en-US" sz="2200" b="1" dirty="0">
                <a:solidFill>
                  <a:schemeClr val="hlink"/>
                </a:solidFill>
                <a:latin typeface="Liberation Sans" panose="020B0604020202020204"/>
              </a:rPr>
              <a:t>Ratio</a:t>
            </a:r>
          </a:p>
          <a:p>
            <a:pPr lvl="1">
              <a:lnSpc>
                <a:spcPct val="130000"/>
              </a:lnSpc>
              <a:spcBef>
                <a:spcPct val="50000"/>
              </a:spcBef>
              <a:buClr>
                <a:srgbClr val="CC0000"/>
              </a:buClr>
              <a:buSzPct val="80000"/>
              <a:buFont typeface="Wingdings" panose="05000000000000000000" pitchFamily="2" charset="2"/>
              <a:buChar char="u"/>
            </a:pPr>
            <a:r>
              <a:rPr lang="en-US" altLang="en-US" sz="2200" b="1" dirty="0">
                <a:solidFill>
                  <a:schemeClr val="hlink"/>
                </a:solidFill>
                <a:latin typeface="Liberation Sans" panose="020B0604020202020204"/>
              </a:rPr>
              <a:t>Times Interest Earned Ratio</a:t>
            </a:r>
          </a:p>
        </p:txBody>
      </p:sp>
      <p:sp>
        <p:nvSpPr>
          <p:cNvPr id="867347" name="Text Box 19"/>
          <p:cNvSpPr txBox="1">
            <a:spLocks noChangeArrowheads="1"/>
          </p:cNvSpPr>
          <p:nvPr/>
        </p:nvSpPr>
        <p:spPr bwMode="auto">
          <a:xfrm>
            <a:off x="609600" y="1295400"/>
            <a:ext cx="5105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defPPr>
              <a:defRPr lang="en-US"/>
            </a:defPPr>
            <a:lvl1pPr algn="l">
              <a:spcBef>
                <a:spcPct val="20000"/>
              </a:spcBef>
              <a:buClr>
                <a:schemeClr val="tx1"/>
              </a:buClr>
              <a:buFont typeface="Wingdings" panose="05000000000000000000" pitchFamily="2" charset="2"/>
              <a:buNone/>
              <a:defRPr sz="2800" b="1">
                <a:solidFill>
                  <a:srgbClr val="006600"/>
                </a:solidFill>
                <a:latin typeface="Arial" panose="020B0604020202020204" pitchFamily="34" charset="0"/>
              </a:defRPr>
            </a:lvl1pPr>
            <a:lvl2pPr marL="969963" indent="-512763" algn="l"/>
            <a:lvl3pPr marL="1470025" indent="-342900" algn="l"/>
            <a:lvl4pPr marL="1927225" indent="-342900" algn="l"/>
            <a:lvl5pPr marL="2384425" indent="-342900" algn="l"/>
            <a:lvl6pPr marL="2841625" indent="-342900" eaLnBrk="0" fontAlgn="base" hangingPunct="0">
              <a:spcBef>
                <a:spcPct val="0"/>
              </a:spcBef>
              <a:spcAft>
                <a:spcPct val="0"/>
              </a:spcAft>
            </a:lvl6pPr>
            <a:lvl7pPr marL="3298825" indent="-342900" eaLnBrk="0" fontAlgn="base" hangingPunct="0">
              <a:spcBef>
                <a:spcPct val="0"/>
              </a:spcBef>
              <a:spcAft>
                <a:spcPct val="0"/>
              </a:spcAft>
            </a:lvl7pPr>
            <a:lvl8pPr marL="3756025" indent="-342900" eaLnBrk="0" fontAlgn="base" hangingPunct="0">
              <a:spcBef>
                <a:spcPct val="0"/>
              </a:spcBef>
              <a:spcAft>
                <a:spcPct val="0"/>
              </a:spcAft>
            </a:lvl8pPr>
            <a:lvl9pPr marL="4213225" indent="-342900" eaLnBrk="0" fontAlgn="base" hangingPunct="0">
              <a:spcBef>
                <a:spcPct val="0"/>
              </a:spcBef>
              <a:spcAft>
                <a:spcPct val="0"/>
              </a:spcAft>
            </a:lvl9pPr>
          </a:lstStyle>
          <a:p>
            <a:r>
              <a:rPr lang="en-US" altLang="en-US" dirty="0" smtClean="0">
                <a:latin typeface="Liberation Sans" panose="020B0604020202020204"/>
              </a:rPr>
              <a:t>ANALYSIS</a:t>
            </a:r>
            <a:endParaRPr lang="en-US" altLang="en-US" dirty="0">
              <a:latin typeface="Liberation Sans" panose="020B0604020202020204"/>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8"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Statement Presentation and Analysis </a:t>
            </a: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spTree>
    <p:extLst>
      <p:ext uri="{BB962C8B-B14F-4D97-AF65-F5344CB8AC3E}">
        <p14:creationId xmlns:p14="http://schemas.microsoft.com/office/powerpoint/2010/main" val="3536811150"/>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ChangeArrowheads="1"/>
          </p:cNvSpPr>
          <p:nvPr/>
        </p:nvSpPr>
        <p:spPr bwMode="auto">
          <a:xfrm>
            <a:off x="609600" y="1828800"/>
            <a:ext cx="8077200"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algn="l">
              <a:defRPr sz="2400">
                <a:solidFill>
                  <a:schemeClr val="tx1"/>
                </a:solidFill>
                <a:latin typeface="Times New Roman" panose="02020603050405020304" pitchFamily="18" charset="0"/>
              </a:defRPr>
            </a:lvl1pPr>
            <a:lvl2pPr marL="969963" indent="-512763" algn="l">
              <a:defRPr sz="2400">
                <a:solidFill>
                  <a:schemeClr val="tx1"/>
                </a:solidFill>
                <a:latin typeface="Times New Roman" panose="02020603050405020304" pitchFamily="18" charset="0"/>
              </a:defRPr>
            </a:lvl2pPr>
            <a:lvl3pPr marL="1470025" indent="-342900" algn="l">
              <a:defRPr sz="2400">
                <a:solidFill>
                  <a:schemeClr val="tx1"/>
                </a:solidFill>
                <a:latin typeface="Times New Roman" panose="02020603050405020304" pitchFamily="18" charset="0"/>
              </a:defRPr>
            </a:lvl3pPr>
            <a:lvl4pPr marL="1927225" indent="-342900" algn="l">
              <a:defRPr sz="2400">
                <a:solidFill>
                  <a:schemeClr val="tx1"/>
                </a:solidFill>
                <a:latin typeface="Times New Roman" panose="02020603050405020304" pitchFamily="18" charset="0"/>
              </a:defRPr>
            </a:lvl4pPr>
            <a:lvl5pPr marL="2384425" indent="-342900" algn="l">
              <a:defRPr sz="2400">
                <a:solidFill>
                  <a:schemeClr val="tx1"/>
                </a:solidFill>
                <a:latin typeface="Times New Roman" panose="02020603050405020304" pitchFamily="18" charset="0"/>
              </a:defRPr>
            </a:lvl5pPr>
            <a:lvl6pPr marL="2841625" indent="-342900" eaLnBrk="0" fontAlgn="base" hangingPunct="0">
              <a:spcBef>
                <a:spcPct val="0"/>
              </a:spcBef>
              <a:spcAft>
                <a:spcPct val="0"/>
              </a:spcAft>
              <a:defRPr sz="2400">
                <a:solidFill>
                  <a:schemeClr val="tx1"/>
                </a:solidFill>
                <a:latin typeface="Times New Roman" panose="02020603050405020304" pitchFamily="18" charset="0"/>
              </a:defRPr>
            </a:lvl6pPr>
            <a:lvl7pPr marL="3298825" indent="-342900" eaLnBrk="0" fontAlgn="base" hangingPunct="0">
              <a:spcBef>
                <a:spcPct val="0"/>
              </a:spcBef>
              <a:spcAft>
                <a:spcPct val="0"/>
              </a:spcAft>
              <a:defRPr sz="2400">
                <a:solidFill>
                  <a:schemeClr val="tx1"/>
                </a:solidFill>
                <a:latin typeface="Times New Roman" panose="02020603050405020304" pitchFamily="18" charset="0"/>
              </a:defRPr>
            </a:lvl7pPr>
            <a:lvl8pPr marL="3756025" indent="-342900" eaLnBrk="0" fontAlgn="base" hangingPunct="0">
              <a:spcBef>
                <a:spcPct val="0"/>
              </a:spcBef>
              <a:spcAft>
                <a:spcPct val="0"/>
              </a:spcAft>
              <a:defRPr sz="2400">
                <a:solidFill>
                  <a:schemeClr val="tx1"/>
                </a:solidFill>
                <a:latin typeface="Times New Roman" panose="02020603050405020304" pitchFamily="18" charset="0"/>
              </a:defRPr>
            </a:lvl8pPr>
            <a:lvl9pPr marL="4213225" indent="-3429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20000"/>
              </a:spcBef>
              <a:buClr>
                <a:schemeClr val="tx1"/>
              </a:buClr>
              <a:buFont typeface="Wingdings" panose="05000000000000000000" pitchFamily="2" charset="2"/>
              <a:buNone/>
            </a:pPr>
            <a:r>
              <a:rPr lang="en-US" altLang="en-US" sz="2000" b="1" dirty="0">
                <a:latin typeface="Liberation Sans" panose="020B0604020202020204"/>
              </a:rPr>
              <a:t>Illustration</a:t>
            </a:r>
            <a:r>
              <a:rPr lang="en-US" altLang="en-US" sz="2000" b="1" dirty="0" smtClean="0">
                <a:latin typeface="Liberation Sans" panose="020B0604020202020204"/>
              </a:rPr>
              <a:t>: </a:t>
            </a:r>
            <a:r>
              <a:rPr lang="en-US" altLang="en-US" sz="2000" b="1" dirty="0" smtClean="0">
                <a:solidFill>
                  <a:srgbClr val="CC0000"/>
                </a:solidFill>
                <a:latin typeface="Liberation Sans" panose="020B0604020202020204"/>
              </a:rPr>
              <a:t>LG</a:t>
            </a:r>
            <a:r>
              <a:rPr lang="en-US" altLang="en-US" sz="2000" dirty="0" smtClean="0">
                <a:latin typeface="Liberation Sans" panose="020B0604020202020204"/>
              </a:rPr>
              <a:t> (KOR</a:t>
            </a:r>
            <a:r>
              <a:rPr lang="en-US" altLang="en-US" sz="2000" dirty="0">
                <a:latin typeface="Liberation Sans" panose="020B0604020202020204"/>
              </a:rPr>
              <a:t>) </a:t>
            </a:r>
            <a:r>
              <a:rPr lang="en-US" altLang="en-US" sz="2000" dirty="0" smtClean="0">
                <a:latin typeface="Liberation Sans" panose="020B0604020202020204"/>
              </a:rPr>
              <a:t>had </a:t>
            </a:r>
            <a:r>
              <a:rPr lang="en-US" altLang="en-US" sz="2000" dirty="0">
                <a:latin typeface="Liberation Sans" panose="020B0604020202020204"/>
              </a:rPr>
              <a:t>total liabilities of </a:t>
            </a:r>
            <a:r>
              <a:rPr lang="en-US" altLang="en-US" sz="2000" dirty="0" smtClean="0">
                <a:latin typeface="Liberation Sans" panose="020B0604020202020204"/>
              </a:rPr>
              <a:t>₩22,839 </a:t>
            </a:r>
            <a:r>
              <a:rPr lang="en-US" altLang="en-US" sz="2000" dirty="0">
                <a:latin typeface="Liberation Sans" panose="020B0604020202020204"/>
              </a:rPr>
              <a:t>billion, total assets of </a:t>
            </a:r>
            <a:r>
              <a:rPr lang="en-US" altLang="en-US" sz="2000" dirty="0" smtClean="0">
                <a:latin typeface="Liberation Sans" panose="020B0604020202020204"/>
              </a:rPr>
              <a:t>₩35,528 </a:t>
            </a:r>
            <a:r>
              <a:rPr lang="en-US" altLang="en-US" sz="2000" dirty="0">
                <a:latin typeface="Liberation Sans" panose="020B0604020202020204"/>
              </a:rPr>
              <a:t>billion, interest expense of </a:t>
            </a:r>
            <a:r>
              <a:rPr lang="en-US" altLang="en-US" sz="2000" dirty="0" smtClean="0">
                <a:latin typeface="Liberation Sans" panose="020B0604020202020204"/>
              </a:rPr>
              <a:t>₩827 </a:t>
            </a:r>
            <a:r>
              <a:rPr lang="en-US" altLang="en-US" sz="2000" dirty="0">
                <a:latin typeface="Liberation Sans" panose="020B0604020202020204"/>
              </a:rPr>
              <a:t>billion, income taxes of </a:t>
            </a:r>
            <a:r>
              <a:rPr lang="en-US" altLang="en-US" sz="2000" dirty="0" smtClean="0">
                <a:latin typeface="Liberation Sans" panose="020B0604020202020204"/>
              </a:rPr>
              <a:t>₩354 </a:t>
            </a:r>
            <a:r>
              <a:rPr lang="en-US" altLang="en-US" sz="2000" dirty="0">
                <a:latin typeface="Liberation Sans" panose="020B0604020202020204"/>
              </a:rPr>
              <a:t>billion, and net income of </a:t>
            </a:r>
            <a:r>
              <a:rPr lang="en-US" altLang="en-US" sz="2000" dirty="0" smtClean="0">
                <a:latin typeface="Liberation Sans" panose="020B0604020202020204"/>
              </a:rPr>
              <a:t>₩223 </a:t>
            </a:r>
            <a:r>
              <a:rPr lang="en-US" altLang="en-US" sz="2000" dirty="0">
                <a:latin typeface="Liberation Sans" panose="020B0604020202020204"/>
              </a:rPr>
              <a:t>billion. </a:t>
            </a:r>
          </a:p>
        </p:txBody>
      </p:sp>
      <p:sp>
        <p:nvSpPr>
          <p:cNvPr id="982019" name="Rectangle 3"/>
          <p:cNvSpPr>
            <a:spLocks noChangeArrowheads="1"/>
          </p:cNvSpPr>
          <p:nvPr/>
        </p:nvSpPr>
        <p:spPr bwMode="auto">
          <a:xfrm>
            <a:off x="3048000" y="5486400"/>
            <a:ext cx="5715000" cy="839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lvl1pPr algn="l">
              <a:defRPr sz="2400">
                <a:solidFill>
                  <a:schemeClr val="tx1"/>
                </a:solidFill>
                <a:latin typeface="Times New Roman" panose="02020603050405020304" pitchFamily="18" charset="0"/>
              </a:defRPr>
            </a:lvl1pPr>
            <a:lvl2pPr marL="969963" indent="-512763" algn="l">
              <a:defRPr sz="2400">
                <a:solidFill>
                  <a:schemeClr val="tx1"/>
                </a:solidFill>
                <a:latin typeface="Times New Roman" panose="02020603050405020304" pitchFamily="18" charset="0"/>
              </a:defRPr>
            </a:lvl2pPr>
            <a:lvl3pPr marL="1470025" indent="-342900" algn="l">
              <a:defRPr sz="2400">
                <a:solidFill>
                  <a:schemeClr val="tx1"/>
                </a:solidFill>
                <a:latin typeface="Times New Roman" panose="02020603050405020304" pitchFamily="18" charset="0"/>
              </a:defRPr>
            </a:lvl3pPr>
            <a:lvl4pPr marL="1927225" indent="-342900" algn="l">
              <a:defRPr sz="2400">
                <a:solidFill>
                  <a:schemeClr val="tx1"/>
                </a:solidFill>
                <a:latin typeface="Times New Roman" panose="02020603050405020304" pitchFamily="18" charset="0"/>
              </a:defRPr>
            </a:lvl4pPr>
            <a:lvl5pPr marL="2384425" indent="-342900" algn="l">
              <a:defRPr sz="2400">
                <a:solidFill>
                  <a:schemeClr val="tx1"/>
                </a:solidFill>
                <a:latin typeface="Times New Roman" panose="02020603050405020304" pitchFamily="18" charset="0"/>
              </a:defRPr>
            </a:lvl5pPr>
            <a:lvl6pPr marL="2841625" indent="-342900" eaLnBrk="0" fontAlgn="base" hangingPunct="0">
              <a:spcBef>
                <a:spcPct val="0"/>
              </a:spcBef>
              <a:spcAft>
                <a:spcPct val="0"/>
              </a:spcAft>
              <a:defRPr sz="2400">
                <a:solidFill>
                  <a:schemeClr val="tx1"/>
                </a:solidFill>
                <a:latin typeface="Times New Roman" panose="02020603050405020304" pitchFamily="18" charset="0"/>
              </a:defRPr>
            </a:lvl6pPr>
            <a:lvl7pPr marL="3298825" indent="-342900" eaLnBrk="0" fontAlgn="base" hangingPunct="0">
              <a:spcBef>
                <a:spcPct val="0"/>
              </a:spcBef>
              <a:spcAft>
                <a:spcPct val="0"/>
              </a:spcAft>
              <a:defRPr sz="2400">
                <a:solidFill>
                  <a:schemeClr val="tx1"/>
                </a:solidFill>
                <a:latin typeface="Times New Roman" panose="02020603050405020304" pitchFamily="18" charset="0"/>
              </a:defRPr>
            </a:lvl7pPr>
            <a:lvl8pPr marL="3756025" indent="-342900" eaLnBrk="0" fontAlgn="base" hangingPunct="0">
              <a:spcBef>
                <a:spcPct val="0"/>
              </a:spcBef>
              <a:spcAft>
                <a:spcPct val="0"/>
              </a:spcAft>
              <a:defRPr sz="2400">
                <a:solidFill>
                  <a:schemeClr val="tx1"/>
                </a:solidFill>
                <a:latin typeface="Times New Roman" panose="02020603050405020304" pitchFamily="18" charset="0"/>
              </a:defRPr>
            </a:lvl8pPr>
            <a:lvl9pPr marL="4213225" indent="-3429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20000"/>
              </a:spcBef>
              <a:buClr>
                <a:schemeClr val="tx1"/>
              </a:buClr>
              <a:buFont typeface="Wingdings" panose="05000000000000000000" pitchFamily="2" charset="2"/>
              <a:buNone/>
            </a:pPr>
            <a:r>
              <a:rPr lang="en-US" altLang="en-US" sz="2000" dirty="0">
                <a:latin typeface="Liberation Sans" panose="020B0604020202020204"/>
              </a:rPr>
              <a:t>LG has a relatively high debt to total assets percentage of </a:t>
            </a:r>
            <a:r>
              <a:rPr lang="en-US" altLang="en-US" sz="2000" dirty="0" smtClean="0">
                <a:latin typeface="Liberation Sans" panose="020B0604020202020204"/>
              </a:rPr>
              <a:t>64.3</a:t>
            </a:r>
            <a:r>
              <a:rPr lang="en-US" altLang="en-US" sz="2000" dirty="0">
                <a:latin typeface="Liberation Sans" panose="020B0604020202020204"/>
              </a:rPr>
              <a:t>%. Its interest coverage of </a:t>
            </a:r>
            <a:r>
              <a:rPr lang="en-US" altLang="en-US" sz="2000" dirty="0" smtClean="0">
                <a:latin typeface="Liberation Sans" panose="020B0604020202020204"/>
              </a:rPr>
              <a:t>1.70 </a:t>
            </a:r>
            <a:r>
              <a:rPr lang="en-US" altLang="en-US" sz="2000" dirty="0">
                <a:latin typeface="Liberation Sans" panose="020B0604020202020204"/>
              </a:rPr>
              <a:t>times </a:t>
            </a:r>
            <a:r>
              <a:rPr lang="en-US" altLang="en-US" sz="2000" dirty="0" smtClean="0">
                <a:latin typeface="Liberation Sans" panose="020B0604020202020204"/>
              </a:rPr>
              <a:t>might be </a:t>
            </a:r>
            <a:r>
              <a:rPr lang="en-US" altLang="en-US" sz="2000" dirty="0">
                <a:latin typeface="Liberation Sans" panose="020B0604020202020204"/>
              </a:rPr>
              <a:t>considered </a:t>
            </a:r>
            <a:r>
              <a:rPr lang="en-US" altLang="en-US" sz="2000" dirty="0" smtClean="0">
                <a:latin typeface="Liberation Sans" panose="020B0604020202020204"/>
              </a:rPr>
              <a:t>low.</a:t>
            </a:r>
            <a:endParaRPr lang="en-US" altLang="en-US" sz="2000" dirty="0">
              <a:latin typeface="Liberation Sans" panose="020B0604020202020204"/>
            </a:endParaRPr>
          </a:p>
        </p:txBody>
      </p:sp>
      <p:sp>
        <p:nvSpPr>
          <p:cNvPr id="15" name="Text Box 19"/>
          <p:cNvSpPr txBox="1">
            <a:spLocks noChangeArrowheads="1"/>
          </p:cNvSpPr>
          <p:nvPr/>
        </p:nvSpPr>
        <p:spPr bwMode="auto">
          <a:xfrm>
            <a:off x="609600" y="1295400"/>
            <a:ext cx="5105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tIns="46038" bIns="46038"/>
          <a:lstStyle>
            <a:defPPr>
              <a:defRPr lang="en-US"/>
            </a:defPPr>
            <a:lvl1pPr algn="l">
              <a:spcBef>
                <a:spcPct val="20000"/>
              </a:spcBef>
              <a:buClr>
                <a:schemeClr val="tx1"/>
              </a:buClr>
              <a:buFont typeface="Wingdings" panose="05000000000000000000" pitchFamily="2" charset="2"/>
              <a:buNone/>
              <a:defRPr sz="2800" b="1">
                <a:solidFill>
                  <a:srgbClr val="006600"/>
                </a:solidFill>
                <a:latin typeface="Arial" panose="020B0604020202020204" pitchFamily="34" charset="0"/>
              </a:defRPr>
            </a:lvl1pPr>
            <a:lvl2pPr marL="969963" indent="-512763" algn="l"/>
            <a:lvl3pPr marL="1470025" indent="-342900" algn="l"/>
            <a:lvl4pPr marL="1927225" indent="-342900" algn="l"/>
            <a:lvl5pPr marL="2384425" indent="-342900" algn="l"/>
            <a:lvl6pPr marL="2841625" indent="-342900" eaLnBrk="0" fontAlgn="base" hangingPunct="0">
              <a:spcBef>
                <a:spcPct val="0"/>
              </a:spcBef>
              <a:spcAft>
                <a:spcPct val="0"/>
              </a:spcAft>
            </a:lvl6pPr>
            <a:lvl7pPr marL="3298825" indent="-342900" eaLnBrk="0" fontAlgn="base" hangingPunct="0">
              <a:spcBef>
                <a:spcPct val="0"/>
              </a:spcBef>
              <a:spcAft>
                <a:spcPct val="0"/>
              </a:spcAft>
            </a:lvl7pPr>
            <a:lvl8pPr marL="3756025" indent="-342900" eaLnBrk="0" fontAlgn="base" hangingPunct="0">
              <a:spcBef>
                <a:spcPct val="0"/>
              </a:spcBef>
              <a:spcAft>
                <a:spcPct val="0"/>
              </a:spcAft>
            </a:lvl8pPr>
            <a:lvl9pPr marL="4213225" indent="-342900" eaLnBrk="0" fontAlgn="base" hangingPunct="0">
              <a:spcBef>
                <a:spcPct val="0"/>
              </a:spcBef>
              <a:spcAft>
                <a:spcPct val="0"/>
              </a:spcAft>
            </a:lvl9pPr>
          </a:lstStyle>
          <a:p>
            <a:r>
              <a:rPr lang="en-US" altLang="en-US" dirty="0" smtClean="0">
                <a:latin typeface="Liberation Sans" panose="020B0604020202020204"/>
              </a:rPr>
              <a:t>ANALYSIS</a:t>
            </a:r>
            <a:endParaRPr lang="en-US" altLang="en-US" dirty="0">
              <a:latin typeface="Liberation Sans" panose="020B0604020202020204"/>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a:endParaRPr>
          </a:p>
        </p:txBody>
      </p:sp>
      <p:sp>
        <p:nvSpPr>
          <p:cNvPr id="1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a:rPr>
              <a:t>Statement Presentation and Analysis </a:t>
            </a: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latin typeface="Liberation Sans" panose="020B0604020202020204"/>
              </a:rPr>
              <a:t>LO </a:t>
            </a:r>
            <a:r>
              <a:rPr lang="en-US" altLang="en-US" dirty="0" smtClean="0">
                <a:latin typeface="Liberation Sans" panose="020B0604020202020204"/>
              </a:rPr>
              <a:t>8</a:t>
            </a:r>
            <a:endParaRPr lang="en-US" altLang="en-US" dirty="0">
              <a:latin typeface="Liberation Sans" panose="020B0604020202020204"/>
            </a:endParaRPr>
          </a:p>
        </p:txBody>
      </p:sp>
      <p:pic>
        <p:nvPicPr>
          <p:cNvPr id="2" name="Picture 1"/>
          <p:cNvPicPr>
            <a:picLocks noChangeAspect="1"/>
          </p:cNvPicPr>
          <p:nvPr/>
        </p:nvPicPr>
        <p:blipFill>
          <a:blip r:embed="rId3"/>
          <a:stretch>
            <a:fillRect/>
          </a:stretch>
        </p:blipFill>
        <p:spPr>
          <a:xfrm>
            <a:off x="304800" y="3141132"/>
            <a:ext cx="8534400" cy="2201985"/>
          </a:xfrm>
          <a:prstGeom prst="rect">
            <a:avLst/>
          </a:prstGeom>
        </p:spPr>
      </p:pic>
      <p:sp>
        <p:nvSpPr>
          <p:cNvPr id="3" name="Rectangle 2"/>
          <p:cNvSpPr/>
          <p:nvPr/>
        </p:nvSpPr>
        <p:spPr>
          <a:xfrm>
            <a:off x="245532" y="5377895"/>
            <a:ext cx="2438400" cy="830997"/>
          </a:xfrm>
          <a:prstGeom prst="rect">
            <a:avLst/>
          </a:prstGeom>
          <a:noFill/>
          <a:ln>
            <a:noFill/>
          </a:ln>
          <a:effectLst/>
        </p:spPr>
        <p:txBody>
          <a:bodyPr wrap="square">
            <a:spAutoFit/>
          </a:bodyPr>
          <a:lstStyle/>
          <a:p>
            <a:pPr algn="l"/>
            <a:r>
              <a:rPr lang="en-US" sz="1200" b="1" dirty="0">
                <a:latin typeface="Liberation Sans" panose="020B0604020202020204"/>
              </a:rPr>
              <a:t>Illustration 10-23 </a:t>
            </a:r>
            <a:endParaRPr lang="en-US" sz="1200" b="1" dirty="0" smtClean="0">
              <a:latin typeface="Liberation Sans" panose="020B0604020202020204"/>
            </a:endParaRPr>
          </a:p>
          <a:p>
            <a:pPr algn="l"/>
            <a:r>
              <a:rPr lang="en-US" sz="1200" dirty="0" smtClean="0">
                <a:latin typeface="Liberation Sans" panose="020B0604020202020204"/>
              </a:rPr>
              <a:t>Debt </a:t>
            </a:r>
            <a:r>
              <a:rPr lang="en-US" sz="1200" dirty="0">
                <a:latin typeface="Liberation Sans" panose="020B0604020202020204"/>
              </a:rPr>
              <a:t>to assets and times interest earned ratios, with computations (in billions</a:t>
            </a:r>
            <a:r>
              <a:rPr lang="en-US" sz="1200" dirty="0" smtClean="0">
                <a:latin typeface="Liberation Sans" panose="020B0604020202020204"/>
              </a:rPr>
              <a:t>)</a:t>
            </a:r>
            <a:endParaRPr lang="en-US" sz="1200" dirty="0">
              <a:latin typeface="Liberation Sans" panose="020B0604020202020204"/>
            </a:endParaRPr>
          </a:p>
        </p:txBody>
      </p:sp>
    </p:spTree>
    <p:extLst>
      <p:ext uri="{BB962C8B-B14F-4D97-AF65-F5344CB8AC3E}">
        <p14:creationId xmlns:p14="http://schemas.microsoft.com/office/powerpoint/2010/main" val="3632241553"/>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451393"/>
            <a:ext cx="7391400" cy="560388"/>
          </a:xfrm>
          <a:prstGeom prst="rect">
            <a:avLst/>
          </a:prstGeom>
          <a:noFill/>
          <a:ln>
            <a:noFill/>
          </a:ln>
          <a:effectLst/>
        </p:spPr>
        <p:txBody>
          <a:bodyPr lIns="90488" tIns="44450" rIns="90488" bIns="44450" anchor="ctr" anchorCtr="0"/>
          <a:lstStyle/>
          <a:p>
            <a:pPr algn="l"/>
            <a:r>
              <a:rPr lang="en-US" altLang="en-US" sz="2800" b="1" i="0" dirty="0" smtClean="0">
                <a:solidFill>
                  <a:srgbClr val="7030A0"/>
                </a:solidFill>
                <a:latin typeface="Liberation Sans" panose="020B0604020202020204" pitchFamily="34" charset="0"/>
              </a:rPr>
              <a:t>Investor Insight</a:t>
            </a:r>
            <a:endParaRPr lang="en-US" altLang="en-US" sz="2800" b="1" i="0" dirty="0">
              <a:solidFill>
                <a:srgbClr val="7030A0"/>
              </a:solidFill>
              <a:latin typeface="Liberation Sans" panose="020B0604020202020204" pitchFamily="34" charset="0"/>
            </a:endParaRPr>
          </a:p>
        </p:txBody>
      </p:sp>
      <p:sp>
        <p:nvSpPr>
          <p:cNvPr id="2" name="Rectangle 1"/>
          <p:cNvSpPr/>
          <p:nvPr/>
        </p:nvSpPr>
        <p:spPr>
          <a:xfrm>
            <a:off x="457200" y="1060993"/>
            <a:ext cx="8153400" cy="5111207"/>
          </a:xfrm>
          <a:prstGeom prst="rect">
            <a:avLst/>
          </a:prstGeom>
        </p:spPr>
        <p:txBody>
          <a:bodyPr wrap="square">
            <a:spAutoFit/>
          </a:bodyPr>
          <a:lstStyle/>
          <a:p>
            <a:pPr algn="just">
              <a:lnSpc>
                <a:spcPct val="105000"/>
              </a:lnSpc>
            </a:pPr>
            <a:r>
              <a:rPr lang="en-US" sz="1800" b="1" dirty="0" smtClean="0">
                <a:latin typeface="Liberation Sans" panose="020B0604020202020204" pitchFamily="34" charset="0"/>
              </a:rPr>
              <a:t>“Covenant-Lite” Debt</a:t>
            </a:r>
          </a:p>
          <a:p>
            <a:pPr algn="just">
              <a:lnSpc>
                <a:spcPct val="105000"/>
              </a:lnSpc>
              <a:spcBef>
                <a:spcPts val="600"/>
              </a:spcBef>
            </a:pPr>
            <a:r>
              <a:rPr lang="en-US" sz="1800" smtClean="0">
                <a:latin typeface="Liberation Sans" panose="020B0604020202020204" pitchFamily="34" charset="0"/>
              </a:rPr>
              <a:t>In </a:t>
            </a:r>
            <a:r>
              <a:rPr lang="en-US" sz="1800" dirty="0" smtClean="0">
                <a:latin typeface="Liberation Sans" panose="020B0604020202020204" pitchFamily="34" charset="0"/>
              </a:rPr>
              <a:t>many corporate loans and bond issuances, the lending agreement specifies debt covenants. These covenants typically are specific financial measures, such as minimum levels of retained earnings, cash flows, times interest earned, or other measures that a company must maintain during the life of the loan. If the company violates a covenant, it is considered to have violated the loan agreement. The creditors can then demand immediate repayment, or they can renegotiate the loan’s terms. Covenants protect lenders because they enable lenders to step in and try to get their </a:t>
            </a:r>
            <a:r>
              <a:rPr lang="en-US" sz="1800" dirty="0">
                <a:latin typeface="Liberation Sans" panose="020B0604020202020204" pitchFamily="34" charset="0"/>
              </a:rPr>
              <a:t>money back before the borrower gets too deep into trouble. During the 1990s, most traditional loans </a:t>
            </a:r>
            <a:r>
              <a:rPr lang="en-US" sz="1800" dirty="0" smtClean="0">
                <a:latin typeface="Liberation Sans" panose="020B0604020202020204" pitchFamily="34" charset="0"/>
              </a:rPr>
              <a:t>specified </a:t>
            </a:r>
            <a:r>
              <a:rPr lang="en-US" sz="1800" dirty="0">
                <a:latin typeface="Liberation Sans" panose="020B0604020202020204" pitchFamily="34" charset="0"/>
              </a:rPr>
              <a:t>between three to six covenants or “triggers.” In more recent years, when lots of cash was available, lenders began reducing or completely eliminating covenants from loan agreements in order to be more competitive with other lenders. When the economy declined, lenders lost big money when companies defaulted.</a:t>
            </a:r>
          </a:p>
          <a:p>
            <a:pPr algn="just">
              <a:lnSpc>
                <a:spcPct val="105000"/>
              </a:lnSpc>
              <a:spcBef>
                <a:spcPts val="600"/>
              </a:spcBef>
            </a:pPr>
            <a:r>
              <a:rPr lang="en-US" sz="1600" i="1" dirty="0">
                <a:latin typeface="Liberation Sans" panose="020B0604020202020204" pitchFamily="34" charset="0"/>
              </a:rPr>
              <a:t>Source: </a:t>
            </a:r>
            <a:r>
              <a:rPr lang="en-US" sz="1600" dirty="0">
                <a:latin typeface="Liberation Sans" panose="020B0604020202020204" pitchFamily="34" charset="0"/>
              </a:rPr>
              <a:t>Cynthia Koons, “Risky Business: Growth of ‘</a:t>
            </a:r>
            <a:r>
              <a:rPr lang="en-US" sz="1600" dirty="0" smtClean="0">
                <a:latin typeface="Liberation Sans" panose="020B0604020202020204" pitchFamily="34" charset="0"/>
              </a:rPr>
              <a:t>Covenant-Lite</a:t>
            </a:r>
            <a:r>
              <a:rPr lang="en-US" sz="1600" dirty="0">
                <a:latin typeface="Liberation Sans" panose="020B0604020202020204" pitchFamily="34" charset="0"/>
              </a:rPr>
              <a:t>’ Debt,” </a:t>
            </a:r>
            <a:r>
              <a:rPr lang="en-US" sz="1600" i="1" dirty="0">
                <a:latin typeface="Liberation Sans" panose="020B0604020202020204" pitchFamily="34" charset="0"/>
              </a:rPr>
              <a:t>Wall Street Journal </a:t>
            </a:r>
            <a:r>
              <a:rPr lang="en-US" sz="1600" dirty="0">
                <a:latin typeface="Liberation Sans" panose="020B0604020202020204" pitchFamily="34" charset="0"/>
              </a:rPr>
              <a:t>(June 18, 2007), p. C2.</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7" name="Rectangle 6"/>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8400"/>
            <a:ext cx="8476488" cy="161358"/>
          </a:xfrm>
          <a:prstGeom prst="rect">
            <a:avLst/>
          </a:prstGeom>
          <a:solidFill>
            <a:srgbClr val="7030A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47538349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8" name="Text Box 10"/>
          <p:cNvSpPr txBox="1">
            <a:spLocks noChangeArrowheads="1"/>
          </p:cNvSpPr>
          <p:nvPr/>
        </p:nvSpPr>
        <p:spPr bwMode="auto">
          <a:xfrm>
            <a:off x="609600" y="1295400"/>
            <a:ext cx="7696200" cy="324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139825"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Written promissory note.</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Usually require the borrower to pay </a:t>
            </a:r>
            <a:r>
              <a:rPr lang="en-US" altLang="en-US" sz="2200" dirty="0" smtClean="0">
                <a:latin typeface="Liberation Sans" panose="020B0604020202020204" pitchFamily="34" charset="0"/>
              </a:rPr>
              <a:t>interest.</a:t>
            </a:r>
          </a:p>
          <a:p>
            <a:pPr lvl="1">
              <a:lnSpc>
                <a:spcPct val="125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Frequently issued </a:t>
            </a:r>
            <a:r>
              <a:rPr lang="en-US" sz="2200" dirty="0">
                <a:latin typeface="Liberation Sans" panose="020B0604020202020204" pitchFamily="34" charset="0"/>
              </a:rPr>
              <a:t>to </a:t>
            </a:r>
            <a:r>
              <a:rPr lang="en-US" sz="2200" dirty="0" smtClean="0">
                <a:latin typeface="Liberation Sans" panose="020B0604020202020204" pitchFamily="34" charset="0"/>
              </a:rPr>
              <a:t>meet short-term financing </a:t>
            </a:r>
            <a:r>
              <a:rPr lang="en-US" sz="2200" dirty="0">
                <a:latin typeface="Liberation Sans" panose="020B0604020202020204" pitchFamily="34" charset="0"/>
              </a:rPr>
              <a:t>needs</a:t>
            </a:r>
            <a:r>
              <a:rPr lang="en-US" sz="2200" dirty="0" smtClean="0">
                <a:latin typeface="Liberation Sans" panose="020B0604020202020204" pitchFamily="34" charset="0"/>
              </a:rPr>
              <a:t>.</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Issued for varying periods of time.</a:t>
            </a:r>
          </a:p>
          <a:p>
            <a:pPr lvl="1">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Those due for payment within one year of the balance sheet date are usually classified as current liabilities.</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Notes Payable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cxnSp>
        <p:nvCxnSpPr>
          <p:cNvPr id="6" name="Straight Connector 5"/>
          <p:cNvCxnSpPr/>
          <p:nvPr/>
        </p:nvCxnSpPr>
        <p:spPr bwMode="auto">
          <a:xfrm>
            <a:off x="6477000" y="990600"/>
            <a:ext cx="0" cy="762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553200" y="1028581"/>
            <a:ext cx="2362200"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2</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the accounting for notes payable.</a:t>
            </a:r>
            <a:endParaRPr lang="en-US" sz="14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ChangeArrowheads="1"/>
          </p:cNvSpPr>
          <p:nvPr/>
        </p:nvSpPr>
        <p:spPr bwMode="auto">
          <a:xfrm>
            <a:off x="457200" y="1143000"/>
            <a:ext cx="8300112" cy="4285789"/>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342900" algn="l"/>
                <a:tab pos="1943100" algn="l"/>
              </a:tabLst>
              <a:defRPr sz="2400">
                <a:solidFill>
                  <a:schemeClr val="tx1"/>
                </a:solidFill>
                <a:latin typeface="Times New Roman" pitchFamily="18" charset="0"/>
              </a:defRPr>
            </a:lvl1pPr>
            <a:lvl2pPr marL="971550" indent="-457200" algn="ctr">
              <a:tabLst>
                <a:tab pos="342900" algn="l"/>
                <a:tab pos="1943100" algn="l"/>
              </a:tabLst>
              <a:defRPr sz="2400">
                <a:solidFill>
                  <a:schemeClr val="tx1"/>
                </a:solidFill>
                <a:latin typeface="Times New Roman" pitchFamily="18" charset="0"/>
              </a:defRPr>
            </a:lvl2pPr>
            <a:lvl3pPr marL="1543050" indent="-457200" algn="ctr">
              <a:tabLst>
                <a:tab pos="342900" algn="l"/>
                <a:tab pos="1943100" algn="l"/>
              </a:tabLst>
              <a:defRPr sz="2400">
                <a:solidFill>
                  <a:schemeClr val="tx1"/>
                </a:solidFill>
                <a:latin typeface="Times New Roman" pitchFamily="18" charset="0"/>
              </a:defRPr>
            </a:lvl3pPr>
            <a:lvl4pPr marL="2114550" indent="-457200" algn="ctr">
              <a:tabLst>
                <a:tab pos="342900" algn="l"/>
                <a:tab pos="1943100" algn="l"/>
              </a:tabLst>
              <a:defRPr sz="2400">
                <a:solidFill>
                  <a:schemeClr val="tx1"/>
                </a:solidFill>
                <a:latin typeface="Times New Roman" pitchFamily="18" charset="0"/>
              </a:defRPr>
            </a:lvl4pPr>
            <a:lvl5pPr marL="2686050" indent="-457200" algn="ctr">
              <a:tabLst>
                <a:tab pos="342900" algn="l"/>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342900" algn="l"/>
                <a:tab pos="1943100" algn="l"/>
              </a:tabLst>
              <a:defRPr sz="2400">
                <a:solidFill>
                  <a:schemeClr val="tx1"/>
                </a:solidFill>
                <a:latin typeface="Times New Roman" pitchFamily="18" charset="0"/>
              </a:defRPr>
            </a:lvl9pPr>
          </a:lstStyle>
          <a:p>
            <a:pPr algn="l">
              <a:lnSpc>
                <a:spcPct val="120000"/>
              </a:lnSpc>
              <a:spcBef>
                <a:spcPts val="0"/>
              </a:spcBef>
            </a:pPr>
            <a:r>
              <a:rPr lang="en-US" sz="2000" dirty="0" smtClean="0">
                <a:solidFill>
                  <a:schemeClr val="bg2"/>
                </a:solidFill>
                <a:latin typeface="Liberation Sans" panose="020B0604020202020204" pitchFamily="34" charset="0"/>
              </a:rPr>
              <a:t>Trout </a:t>
            </a:r>
            <a:r>
              <a:rPr lang="en-US" sz="2000" dirty="0">
                <a:solidFill>
                  <a:schemeClr val="bg2"/>
                </a:solidFill>
                <a:latin typeface="Liberation Sans" panose="020B0604020202020204" pitchFamily="34" charset="0"/>
              </a:rPr>
              <a:t>Company provides you with the following statement of </a:t>
            </a:r>
            <a:r>
              <a:rPr lang="en-US" sz="2000" dirty="0" smtClean="0">
                <a:solidFill>
                  <a:schemeClr val="bg2"/>
                </a:solidFill>
                <a:latin typeface="Liberation Sans" panose="020B0604020202020204" pitchFamily="34" charset="0"/>
              </a:rPr>
              <a:t>financial </a:t>
            </a:r>
            <a:r>
              <a:rPr lang="en-US" sz="2000" dirty="0">
                <a:solidFill>
                  <a:schemeClr val="bg2"/>
                </a:solidFill>
                <a:latin typeface="Liberation Sans" panose="020B0604020202020204" pitchFamily="34" charset="0"/>
              </a:rPr>
              <a:t>position information as of December 31, 2017.</a:t>
            </a:r>
          </a:p>
          <a:p>
            <a:pPr algn="l">
              <a:lnSpc>
                <a:spcPct val="120000"/>
              </a:lnSpc>
              <a:spcBef>
                <a:spcPts val="600"/>
              </a:spcBef>
              <a:tabLst>
                <a:tab pos="3600450" algn="r"/>
                <a:tab pos="3944938" algn="l"/>
                <a:tab pos="8004175" algn="r"/>
              </a:tabLst>
            </a:pPr>
            <a:r>
              <a:rPr lang="en-US" sz="2000" dirty="0">
                <a:solidFill>
                  <a:schemeClr val="bg2"/>
                </a:solidFill>
                <a:latin typeface="Liberation Sans" panose="020B0604020202020204" pitchFamily="34" charset="0"/>
              </a:rPr>
              <a:t>Non-current </a:t>
            </a:r>
            <a:r>
              <a:rPr lang="en-US" sz="2000" dirty="0" smtClean="0">
                <a:solidFill>
                  <a:schemeClr val="bg2"/>
                </a:solidFill>
                <a:latin typeface="Liberation Sans" panose="020B0604020202020204" pitchFamily="34" charset="0"/>
              </a:rPr>
              <a:t>assets 	€24,200	Equity  	€</a:t>
            </a:r>
            <a:r>
              <a:rPr lang="en-US" sz="2000" dirty="0">
                <a:solidFill>
                  <a:schemeClr val="bg2"/>
                </a:solidFill>
                <a:latin typeface="Liberation Sans" panose="020B0604020202020204" pitchFamily="34" charset="0"/>
              </a:rPr>
              <a:t>10,700 </a:t>
            </a:r>
            <a:endParaRPr lang="en-US" sz="2000" dirty="0" smtClean="0">
              <a:solidFill>
                <a:schemeClr val="bg2"/>
              </a:solidFill>
              <a:latin typeface="Liberation Sans" panose="020B0604020202020204" pitchFamily="34" charset="0"/>
            </a:endParaRPr>
          </a:p>
          <a:p>
            <a:pPr algn="l">
              <a:lnSpc>
                <a:spcPct val="120000"/>
              </a:lnSpc>
              <a:spcBef>
                <a:spcPts val="300"/>
              </a:spcBef>
              <a:tabLst>
                <a:tab pos="3600450" algn="r"/>
                <a:tab pos="3944938" algn="l"/>
                <a:tab pos="8004175" algn="r"/>
              </a:tabLst>
            </a:pPr>
            <a:r>
              <a:rPr lang="en-US" sz="2000" dirty="0" smtClean="0">
                <a:solidFill>
                  <a:schemeClr val="bg2"/>
                </a:solidFill>
                <a:latin typeface="Liberation Sans" panose="020B0604020202020204" pitchFamily="34" charset="0"/>
              </a:rPr>
              <a:t>Current </a:t>
            </a:r>
            <a:r>
              <a:rPr lang="en-US" sz="2000" dirty="0">
                <a:solidFill>
                  <a:schemeClr val="bg2"/>
                </a:solidFill>
                <a:latin typeface="Liberation Sans" panose="020B0604020202020204" pitchFamily="34" charset="0"/>
              </a:rPr>
              <a:t>assets </a:t>
            </a:r>
            <a:r>
              <a:rPr lang="en-US" sz="2000" dirty="0" smtClean="0">
                <a:solidFill>
                  <a:schemeClr val="bg2"/>
                </a:solidFill>
                <a:latin typeface="Liberation Sans" panose="020B0604020202020204" pitchFamily="34" charset="0"/>
              </a:rPr>
              <a:t>	10,500 	Non-current </a:t>
            </a:r>
            <a:r>
              <a:rPr lang="en-US" sz="2000" dirty="0">
                <a:solidFill>
                  <a:schemeClr val="bg2"/>
                </a:solidFill>
                <a:latin typeface="Liberation Sans" panose="020B0604020202020204" pitchFamily="34" charset="0"/>
              </a:rPr>
              <a:t>liabilities </a:t>
            </a:r>
            <a:r>
              <a:rPr lang="en-US" sz="2000" dirty="0" smtClean="0">
                <a:solidFill>
                  <a:schemeClr val="bg2"/>
                </a:solidFill>
                <a:latin typeface="Liberation Sans" panose="020B0604020202020204" pitchFamily="34" charset="0"/>
              </a:rPr>
              <a:t>	16,000 </a:t>
            </a:r>
          </a:p>
          <a:p>
            <a:pPr algn="l">
              <a:lnSpc>
                <a:spcPct val="120000"/>
              </a:lnSpc>
              <a:spcBef>
                <a:spcPts val="300"/>
              </a:spcBef>
              <a:tabLst>
                <a:tab pos="3600450" algn="r"/>
                <a:tab pos="3944938" algn="l"/>
                <a:tab pos="8004175" algn="r"/>
              </a:tabLst>
            </a:pPr>
            <a:r>
              <a:rPr lang="en-US" sz="2000" dirty="0" smtClean="0">
                <a:solidFill>
                  <a:schemeClr val="bg2"/>
                </a:solidFill>
                <a:latin typeface="Liberation Sans" panose="020B0604020202020204" pitchFamily="34" charset="0"/>
              </a:rPr>
              <a:t>Total </a:t>
            </a:r>
            <a:r>
              <a:rPr lang="en-US" sz="2000" dirty="0">
                <a:solidFill>
                  <a:schemeClr val="bg2"/>
                </a:solidFill>
                <a:latin typeface="Liberation Sans" panose="020B0604020202020204" pitchFamily="34" charset="0"/>
              </a:rPr>
              <a:t>assets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34,700 </a:t>
            </a:r>
            <a:r>
              <a:rPr lang="en-US" sz="2000" dirty="0" smtClean="0">
                <a:solidFill>
                  <a:schemeClr val="bg2"/>
                </a:solidFill>
                <a:latin typeface="Liberation Sans" panose="020B0604020202020204" pitchFamily="34" charset="0"/>
              </a:rPr>
              <a:t>	Current </a:t>
            </a:r>
            <a:r>
              <a:rPr lang="en-US" sz="2000" dirty="0">
                <a:solidFill>
                  <a:schemeClr val="bg2"/>
                </a:solidFill>
                <a:latin typeface="Liberation Sans" panose="020B0604020202020204" pitchFamily="34" charset="0"/>
              </a:rPr>
              <a:t>liabilities   </a:t>
            </a:r>
            <a:r>
              <a:rPr lang="en-US" sz="2000" dirty="0" smtClean="0">
                <a:solidFill>
                  <a:schemeClr val="bg2"/>
                </a:solidFill>
                <a:latin typeface="Liberation Sans" panose="020B0604020202020204" pitchFamily="34" charset="0"/>
              </a:rPr>
              <a:t>	8,000   </a:t>
            </a:r>
          </a:p>
          <a:p>
            <a:pPr algn="l">
              <a:lnSpc>
                <a:spcPct val="120000"/>
              </a:lnSpc>
              <a:spcBef>
                <a:spcPts val="300"/>
              </a:spcBef>
              <a:tabLst>
                <a:tab pos="3600450" algn="r"/>
                <a:tab pos="3944938" algn="l"/>
                <a:tab pos="8004175" algn="r"/>
              </a:tabLst>
            </a:pPr>
            <a:r>
              <a:rPr lang="en-US" sz="2000" dirty="0" smtClean="0">
                <a:solidFill>
                  <a:schemeClr val="bg2"/>
                </a:solidFill>
                <a:latin typeface="Liberation Sans" panose="020B0604020202020204" pitchFamily="34" charset="0"/>
              </a:rPr>
              <a:t>		Total </a:t>
            </a:r>
            <a:r>
              <a:rPr lang="en-US" sz="2000" dirty="0">
                <a:solidFill>
                  <a:schemeClr val="bg2"/>
                </a:solidFill>
                <a:latin typeface="Liberation Sans" panose="020B0604020202020204" pitchFamily="34" charset="0"/>
              </a:rPr>
              <a:t>equity and liabilities </a:t>
            </a:r>
            <a:r>
              <a:rPr lang="en-US" sz="2000" dirty="0" smtClean="0">
                <a:solidFill>
                  <a:schemeClr val="bg2"/>
                </a:solidFill>
                <a:latin typeface="Liberation Sans" panose="020B0604020202020204" pitchFamily="34" charset="0"/>
              </a:rPr>
              <a:t>	€</a:t>
            </a:r>
            <a:r>
              <a:rPr lang="en-US" sz="2000" dirty="0">
                <a:solidFill>
                  <a:schemeClr val="bg2"/>
                </a:solidFill>
                <a:latin typeface="Liberation Sans" panose="020B0604020202020204" pitchFamily="34" charset="0"/>
              </a:rPr>
              <a:t>34,700</a:t>
            </a:r>
          </a:p>
          <a:p>
            <a:pPr algn="l">
              <a:lnSpc>
                <a:spcPct val="120000"/>
              </a:lnSpc>
              <a:spcBef>
                <a:spcPts val="1200"/>
              </a:spcBef>
            </a:pPr>
            <a:r>
              <a:rPr lang="en-US" sz="2000" dirty="0">
                <a:solidFill>
                  <a:schemeClr val="bg2"/>
                </a:solidFill>
                <a:latin typeface="Liberation Sans" panose="020B0604020202020204" pitchFamily="34" charset="0"/>
              </a:rPr>
              <a:t>In addition, Trout reported net income for 2017 of €14,000, income tax expense of €2,800, and interest expense of €900.</a:t>
            </a:r>
          </a:p>
          <a:p>
            <a:pPr algn="l">
              <a:lnSpc>
                <a:spcPct val="120000"/>
              </a:lnSpc>
              <a:spcBef>
                <a:spcPts val="600"/>
              </a:spcBef>
            </a:pPr>
            <a:r>
              <a:rPr lang="en-US" sz="2000" b="1" dirty="0">
                <a:solidFill>
                  <a:srgbClr val="CC0000"/>
                </a:solidFill>
                <a:latin typeface="Liberation Sans" panose="020B0604020202020204" pitchFamily="34" charset="0"/>
              </a:rPr>
              <a:t>Instructions </a:t>
            </a:r>
            <a:r>
              <a:rPr lang="en-US" sz="2000" dirty="0">
                <a:solidFill>
                  <a:schemeClr val="bg2"/>
                </a:solidFill>
                <a:latin typeface="Liberation Sans" panose="020B0604020202020204" pitchFamily="34" charset="0"/>
              </a:rPr>
              <a:t>(a) Compute the debt to assets ratio for Trout for 2017. </a:t>
            </a:r>
            <a:endParaRPr lang="en-US" sz="2000" dirty="0" smtClean="0">
              <a:solidFill>
                <a:schemeClr val="bg2"/>
              </a:solidFill>
              <a:latin typeface="Liberation Sans" panose="020B0604020202020204" pitchFamily="34" charset="0"/>
            </a:endParaRPr>
          </a:p>
          <a:p>
            <a:pPr algn="l">
              <a:lnSpc>
                <a:spcPct val="120000"/>
              </a:lnSpc>
              <a:spcBef>
                <a:spcPts val="0"/>
              </a:spcBef>
            </a:pPr>
            <a:r>
              <a:rPr lang="en-US" sz="2000" dirty="0" smtClean="0">
                <a:solidFill>
                  <a:schemeClr val="bg2"/>
                </a:solidFill>
                <a:latin typeface="Liberation Sans" panose="020B0604020202020204" pitchFamily="34" charset="0"/>
              </a:rPr>
              <a:t>(</a:t>
            </a:r>
            <a:r>
              <a:rPr lang="en-US" sz="2000" dirty="0">
                <a:solidFill>
                  <a:schemeClr val="bg2"/>
                </a:solidFill>
                <a:latin typeface="Liberation Sans" panose="020B0604020202020204" pitchFamily="34" charset="0"/>
              </a:rPr>
              <a:t>b) Compute the times interest earned for Trout for 2017.</a:t>
            </a:r>
          </a:p>
        </p:txBody>
      </p:sp>
      <p:sp>
        <p:nvSpPr>
          <p:cNvPr id="13" name="Text Box 5"/>
          <p:cNvSpPr txBox="1">
            <a:spLocks noChangeArrowheads="1"/>
          </p:cNvSpPr>
          <p:nvPr/>
        </p:nvSpPr>
        <p:spPr bwMode="auto">
          <a:xfrm>
            <a:off x="457200" y="5341485"/>
            <a:ext cx="8153400" cy="13042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63550" indent="-463550" algn="l">
              <a:lnSpc>
                <a:spcPct val="120000"/>
              </a:lnSpc>
              <a:spcBef>
                <a:spcPts val="0"/>
              </a:spcBef>
              <a:tabLst>
                <a:tab pos="5549900" algn="r"/>
                <a:tab pos="6742113" algn="r"/>
              </a:tabLst>
              <a:defRPr sz="2000">
                <a:latin typeface="Liberation Sans" panose="020B0604020202020204" pitchFamily="34" charset="0"/>
                <a:cs typeface="Arial" charset="0"/>
              </a:defRPr>
            </a:lvl1pPr>
            <a:lvl2pPr marL="1028700" indent="-457200" algn="l">
              <a:tabLst>
                <a:tab pos="5549900" algn="r"/>
              </a:tabLst>
            </a:lvl2pPr>
            <a:lvl3pPr marL="1600200" indent="-457200" algn="l">
              <a:tabLst>
                <a:tab pos="5549900" algn="r"/>
              </a:tabLst>
            </a:lvl3pPr>
            <a:lvl4pPr marL="2171700" indent="-457200" algn="l">
              <a:tabLst>
                <a:tab pos="5549900" algn="r"/>
              </a:tabLst>
            </a:lvl4pPr>
            <a:lvl5pPr marL="2743200" indent="-457200" algn="l">
              <a:tabLst>
                <a:tab pos="5549900" algn="r"/>
              </a:tabLst>
            </a:lvl5pPr>
            <a:lvl6pPr marL="3200400" indent="-457200" eaLnBrk="0" fontAlgn="base" hangingPunct="0">
              <a:spcBef>
                <a:spcPct val="0"/>
              </a:spcBef>
              <a:spcAft>
                <a:spcPct val="0"/>
              </a:spcAft>
              <a:tabLst>
                <a:tab pos="5549900" algn="r"/>
              </a:tabLst>
            </a:lvl6pPr>
            <a:lvl7pPr marL="3657600" indent="-457200" eaLnBrk="0" fontAlgn="base" hangingPunct="0">
              <a:spcBef>
                <a:spcPct val="0"/>
              </a:spcBef>
              <a:spcAft>
                <a:spcPct val="0"/>
              </a:spcAft>
              <a:tabLst>
                <a:tab pos="5549900" algn="r"/>
              </a:tabLst>
            </a:lvl7pPr>
            <a:lvl8pPr marL="4114800" indent="-457200" eaLnBrk="0" fontAlgn="base" hangingPunct="0">
              <a:spcBef>
                <a:spcPct val="0"/>
              </a:spcBef>
              <a:spcAft>
                <a:spcPct val="0"/>
              </a:spcAft>
              <a:tabLst>
                <a:tab pos="5549900" algn="r"/>
              </a:tabLst>
            </a:lvl8pPr>
            <a:lvl9pPr marL="4572000" indent="-457200" eaLnBrk="0" fontAlgn="base" hangingPunct="0">
              <a:spcBef>
                <a:spcPct val="0"/>
              </a:spcBef>
              <a:spcAft>
                <a:spcPct val="0"/>
              </a:spcAft>
              <a:tabLst>
                <a:tab pos="5549900" algn="r"/>
              </a:tabLst>
            </a:lvl9pPr>
          </a:lstStyle>
          <a:p>
            <a:pPr marL="0" indent="0">
              <a:lnSpc>
                <a:spcPct val="125000"/>
              </a:lnSpc>
              <a:tabLst>
                <a:tab pos="5429250" algn="r"/>
                <a:tab pos="7258050" algn="r"/>
              </a:tabLst>
            </a:pPr>
            <a:r>
              <a:rPr lang="en-US" sz="2100" dirty="0"/>
              <a:t>	(a) Debt to assets ratio is </a:t>
            </a:r>
            <a:r>
              <a:rPr lang="en-US" sz="2100" b="1" dirty="0">
                <a:solidFill>
                  <a:srgbClr val="CC0000"/>
                </a:solidFill>
              </a:rPr>
              <a:t>69.2%</a:t>
            </a:r>
            <a:r>
              <a:rPr lang="en-US" sz="2100" dirty="0"/>
              <a:t> </a:t>
            </a:r>
            <a:r>
              <a:rPr lang="en-US" sz="2100" dirty="0" smtClean="0"/>
              <a:t> (</a:t>
            </a:r>
            <a:r>
              <a:rPr lang="en-US" sz="2100" dirty="0"/>
              <a:t>€24,000/€34,700). </a:t>
            </a:r>
            <a:endParaRPr lang="en-US" sz="2100" dirty="0" smtClean="0"/>
          </a:p>
          <a:p>
            <a:pPr marL="400050" indent="-400050">
              <a:lnSpc>
                <a:spcPct val="125000"/>
              </a:lnSpc>
              <a:tabLst>
                <a:tab pos="5429250" algn="r"/>
                <a:tab pos="7258050" algn="r"/>
              </a:tabLst>
            </a:pPr>
            <a:r>
              <a:rPr lang="en-US" sz="2100" dirty="0" smtClean="0"/>
              <a:t>(</a:t>
            </a:r>
            <a:r>
              <a:rPr lang="en-US" sz="2100" dirty="0"/>
              <a:t>b) Times interest earned is </a:t>
            </a:r>
            <a:r>
              <a:rPr lang="en-US" sz="2100" b="1" dirty="0">
                <a:solidFill>
                  <a:srgbClr val="CC0000"/>
                </a:solidFill>
              </a:rPr>
              <a:t>19.67 times </a:t>
            </a:r>
            <a:r>
              <a:rPr lang="en-US" sz="2100" b="1" dirty="0" smtClean="0">
                <a:solidFill>
                  <a:srgbClr val="CC0000"/>
                </a:solidFill>
              </a:rPr>
              <a:t> </a:t>
            </a:r>
            <a:r>
              <a:rPr lang="en-US" sz="2100" dirty="0" smtClean="0"/>
              <a:t>[(</a:t>
            </a:r>
            <a:r>
              <a:rPr lang="en-US" sz="2100" dirty="0"/>
              <a:t>€14,000 + €900 + €2,800)/€900].</a:t>
            </a: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cxnSp>
        <p:nvCxnSpPr>
          <p:cNvPr id="14" name="Straight Connector 13"/>
          <p:cNvCxnSpPr/>
          <p:nvPr/>
        </p:nvCxnSpPr>
        <p:spPr bwMode="auto">
          <a:xfrm flipH="1">
            <a:off x="3048000" y="3207885"/>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3048000" y="2770445"/>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a:off x="7467600" y="3171193"/>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7467600" y="3600173"/>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a:off x="7467600" y="3653797"/>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3048000" y="3261509"/>
            <a:ext cx="1143000"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4163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
        <p:nvSpPr>
          <p:cNvPr id="692226" name="Rectangle 2"/>
          <p:cNvSpPr>
            <a:spLocks noChangeArrowheads="1"/>
          </p:cNvSpPr>
          <p:nvPr/>
        </p:nvSpPr>
        <p:spPr bwMode="auto">
          <a:xfrm>
            <a:off x="609600" y="1278468"/>
            <a:ext cx="6248400" cy="17081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9128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40000"/>
              </a:spcBef>
            </a:pPr>
            <a:r>
              <a:rPr lang="en-US" altLang="en-US" sz="2100" dirty="0">
                <a:latin typeface="Liberation Sans" panose="020B0604020202020204" pitchFamily="34" charset="0"/>
              </a:rPr>
              <a:t>T</a:t>
            </a:r>
            <a:r>
              <a:rPr lang="en-US" altLang="en-US" sz="2100" dirty="0" smtClean="0">
                <a:latin typeface="Liberation Sans" panose="020B0604020202020204" pitchFamily="34" charset="0"/>
              </a:rPr>
              <a:t>he </a:t>
            </a:r>
            <a:r>
              <a:rPr lang="en-US" altLang="en-US" sz="2100" dirty="0">
                <a:latin typeface="Liberation Sans" panose="020B0604020202020204" pitchFamily="34" charset="0"/>
              </a:rPr>
              <a:t>amortization of the discount or premium results in interest expense equal to a </a:t>
            </a:r>
            <a:r>
              <a:rPr lang="en-US" altLang="en-US" sz="2100" b="1" dirty="0">
                <a:latin typeface="Liberation Sans" panose="020B0604020202020204" pitchFamily="34" charset="0"/>
              </a:rPr>
              <a:t>constant percentage </a:t>
            </a:r>
            <a:r>
              <a:rPr lang="en-US" altLang="en-US" sz="2100" dirty="0">
                <a:latin typeface="Liberation Sans" panose="020B0604020202020204" pitchFamily="34" charset="0"/>
              </a:rPr>
              <a:t>of the carrying </a:t>
            </a:r>
            <a:r>
              <a:rPr lang="en-US" altLang="en-US" sz="2100" dirty="0" smtClean="0">
                <a:latin typeface="Liberation Sans" panose="020B0604020202020204" pitchFamily="34" charset="0"/>
              </a:rPr>
              <a:t>value of the bonds.  </a:t>
            </a:r>
            <a:endParaRPr lang="en-US" altLang="en-US" sz="2100" dirty="0">
              <a:latin typeface="Liberation Sans" panose="020B0604020202020204" pitchFamily="34" charset="0"/>
            </a:endParaRPr>
          </a:p>
          <a:p>
            <a:pPr>
              <a:lnSpc>
                <a:spcPct val="115000"/>
              </a:lnSpc>
              <a:spcBef>
                <a:spcPct val="40000"/>
              </a:spcBef>
            </a:pPr>
            <a:r>
              <a:rPr lang="en-US" altLang="en-US" sz="2100" dirty="0">
                <a:latin typeface="Liberation Sans" panose="020B0604020202020204" pitchFamily="34" charset="0"/>
              </a:rPr>
              <a:t>Required steps:</a:t>
            </a:r>
          </a:p>
        </p:txBody>
      </p:sp>
      <p:sp>
        <p:nvSpPr>
          <p:cNvPr id="692228" name="Text Box 4"/>
          <p:cNvSpPr txBox="1">
            <a:spLocks noChangeArrowheads="1"/>
          </p:cNvSpPr>
          <p:nvPr/>
        </p:nvSpPr>
        <p:spPr bwMode="auto">
          <a:xfrm>
            <a:off x="609600" y="3005316"/>
            <a:ext cx="6096000" cy="1261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85800" indent="-457200" algn="l">
              <a:defRPr sz="2400">
                <a:solidFill>
                  <a:schemeClr val="tx1"/>
                </a:solidFill>
                <a:latin typeface="Times New Roman" pitchFamily="18" charset="0"/>
              </a:defRPr>
            </a:lvl1pPr>
            <a:lvl2pPr marL="1312863" indent="-512763" algn="l">
              <a:defRPr sz="2400">
                <a:solidFill>
                  <a:schemeClr val="tx1"/>
                </a:solidFill>
                <a:latin typeface="Times New Roman" pitchFamily="18" charset="0"/>
              </a:defRPr>
            </a:lvl2pPr>
            <a:lvl3pPr marL="1884363" indent="-457200" algn="l">
              <a:defRPr sz="2400">
                <a:solidFill>
                  <a:schemeClr val="tx1"/>
                </a:solidFill>
                <a:latin typeface="Times New Roman" pitchFamily="18" charset="0"/>
              </a:defRPr>
            </a:lvl3pPr>
            <a:lvl4pPr marL="2455863" indent="-457200" algn="l">
              <a:defRPr sz="2400">
                <a:solidFill>
                  <a:schemeClr val="tx1"/>
                </a:solidFill>
                <a:latin typeface="Times New Roman" pitchFamily="18" charset="0"/>
              </a:defRPr>
            </a:lvl4pPr>
            <a:lvl5pPr marL="3027363" indent="-457200" algn="l">
              <a:defRPr sz="2400">
                <a:solidFill>
                  <a:schemeClr val="tx1"/>
                </a:solidFill>
                <a:latin typeface="Times New Roman" pitchFamily="18" charset="0"/>
              </a:defRPr>
            </a:lvl5pPr>
            <a:lvl6pPr marL="3484563" indent="-457200" eaLnBrk="0" fontAlgn="base" hangingPunct="0">
              <a:spcBef>
                <a:spcPct val="0"/>
              </a:spcBef>
              <a:spcAft>
                <a:spcPct val="0"/>
              </a:spcAft>
              <a:defRPr sz="2400">
                <a:solidFill>
                  <a:schemeClr val="tx1"/>
                </a:solidFill>
                <a:latin typeface="Times New Roman" pitchFamily="18" charset="0"/>
              </a:defRPr>
            </a:lvl6pPr>
            <a:lvl7pPr marL="3941763" indent="-457200" eaLnBrk="0" fontAlgn="base" hangingPunct="0">
              <a:spcBef>
                <a:spcPct val="0"/>
              </a:spcBef>
              <a:spcAft>
                <a:spcPct val="0"/>
              </a:spcAft>
              <a:defRPr sz="2400">
                <a:solidFill>
                  <a:schemeClr val="tx1"/>
                </a:solidFill>
                <a:latin typeface="Times New Roman" pitchFamily="18" charset="0"/>
              </a:defRPr>
            </a:lvl7pPr>
            <a:lvl8pPr marL="4398963" indent="-457200" eaLnBrk="0" fontAlgn="base" hangingPunct="0">
              <a:spcBef>
                <a:spcPct val="0"/>
              </a:spcBef>
              <a:spcAft>
                <a:spcPct val="0"/>
              </a:spcAft>
              <a:defRPr sz="2400">
                <a:solidFill>
                  <a:schemeClr val="tx1"/>
                </a:solidFill>
                <a:latin typeface="Times New Roman" pitchFamily="18" charset="0"/>
              </a:defRPr>
            </a:lvl8pPr>
            <a:lvl9pPr marL="4856163" indent="-4572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ts val="600"/>
              </a:spcBef>
              <a:buFontTx/>
              <a:buAutoNum type="arabicPeriod"/>
            </a:pPr>
            <a:r>
              <a:rPr lang="en-US" altLang="en-US" sz="2000" dirty="0">
                <a:solidFill>
                  <a:srgbClr val="000000"/>
                </a:solidFill>
                <a:latin typeface="Liberation Sans" panose="020B0604020202020204" pitchFamily="34" charset="0"/>
              </a:rPr>
              <a:t>Compute the bond interest expense.</a:t>
            </a:r>
          </a:p>
          <a:p>
            <a:pPr>
              <a:lnSpc>
                <a:spcPct val="110000"/>
              </a:lnSpc>
              <a:spcBef>
                <a:spcPts val="600"/>
              </a:spcBef>
              <a:buFontTx/>
              <a:buAutoNum type="arabicPeriod"/>
            </a:pPr>
            <a:r>
              <a:rPr lang="en-US" altLang="en-US" sz="2000" dirty="0">
                <a:solidFill>
                  <a:srgbClr val="000000"/>
                </a:solidFill>
                <a:latin typeface="Liberation Sans" panose="020B0604020202020204" pitchFamily="34" charset="0"/>
              </a:rPr>
              <a:t>Compute the bond interest paid or accrued.</a:t>
            </a:r>
          </a:p>
          <a:p>
            <a:pPr>
              <a:lnSpc>
                <a:spcPct val="110000"/>
              </a:lnSpc>
              <a:spcBef>
                <a:spcPts val="600"/>
              </a:spcBef>
              <a:buFontTx/>
              <a:buAutoNum type="arabicPeriod"/>
            </a:pPr>
            <a:r>
              <a:rPr lang="en-US" altLang="en-US" sz="2000" dirty="0">
                <a:solidFill>
                  <a:srgbClr val="000000"/>
                </a:solidFill>
                <a:latin typeface="Liberation Sans" panose="020B0604020202020204" pitchFamily="34" charset="0"/>
              </a:rPr>
              <a:t>Compute the amortization amount.</a:t>
            </a:r>
          </a:p>
        </p:txBody>
      </p:sp>
      <p:cxnSp>
        <p:nvCxnSpPr>
          <p:cNvPr id="15" name="Straight Connector 14"/>
          <p:cNvCxnSpPr/>
          <p:nvPr/>
        </p:nvCxnSpPr>
        <p:spPr bwMode="auto">
          <a:xfrm>
            <a:off x="7016088" y="955344"/>
            <a:ext cx="0" cy="174120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7" name="Rectangle 16"/>
          <p:cNvSpPr>
            <a:spLocks noChangeArrowheads="1"/>
          </p:cNvSpPr>
          <p:nvPr/>
        </p:nvSpPr>
        <p:spPr bwMode="auto">
          <a:xfrm>
            <a:off x="290286" y="420253"/>
            <a:ext cx="24529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10A</a:t>
            </a:r>
            <a:endParaRPr lang="en-US" altLang="en-US" sz="2400" b="1" dirty="0">
              <a:solidFill>
                <a:schemeClr val="accent3"/>
              </a:solidFill>
              <a:latin typeface="Liberation Sans" panose="020B0604020202020204" pitchFamily="34" charset="0"/>
            </a:endParaRPr>
          </a:p>
        </p:txBody>
      </p:sp>
      <p:sp>
        <p:nvSpPr>
          <p:cNvPr id="18" name="Rectangle 5"/>
          <p:cNvSpPr>
            <a:spLocks noChangeArrowheads="1"/>
          </p:cNvSpPr>
          <p:nvPr/>
        </p:nvSpPr>
        <p:spPr bwMode="auto">
          <a:xfrm>
            <a:off x="2743200" y="421511"/>
            <a:ext cx="60379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Effective-Interest Method</a:t>
            </a:r>
            <a:endParaRPr lang="en-US" sz="2800" b="1" dirty="0">
              <a:solidFill>
                <a:schemeClr val="accent3"/>
              </a:solidFill>
              <a:latin typeface="Liberation Sans" panose="020B0604020202020204" pitchFamily="34" charset="0"/>
            </a:endParaRPr>
          </a:p>
        </p:txBody>
      </p:sp>
      <p:sp>
        <p:nvSpPr>
          <p:cNvPr id="19" name="Rectangle 18"/>
          <p:cNvSpPr/>
          <p:nvPr/>
        </p:nvSpPr>
        <p:spPr>
          <a:xfrm>
            <a:off x="7063422" y="1066800"/>
            <a:ext cx="1892922"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9</a:t>
            </a:r>
          </a:p>
          <a:p>
            <a:pPr algn="l"/>
            <a:r>
              <a:rPr lang="en-US" sz="1400" b="1" dirty="0" smtClean="0">
                <a:latin typeface="Liberation Sans" panose="020B0604020202020204" pitchFamily="34" charset="0"/>
              </a:rPr>
              <a:t>Apply </a:t>
            </a:r>
            <a:r>
              <a:rPr lang="en-US" sz="1400" b="1" dirty="0">
                <a:latin typeface="Liberation Sans" panose="020B0604020202020204" pitchFamily="34" charset="0"/>
              </a:rPr>
              <a:t>the </a:t>
            </a:r>
            <a:r>
              <a:rPr lang="en-US" sz="1400" b="1" dirty="0" smtClean="0">
                <a:latin typeface="Liberation Sans" panose="020B0604020202020204" pitchFamily="34" charset="0"/>
              </a:rPr>
              <a:t>effective-interest </a:t>
            </a:r>
            <a:r>
              <a:rPr lang="en-US" sz="1400" b="1" dirty="0">
                <a:latin typeface="Liberation Sans" panose="020B0604020202020204" pitchFamily="34" charset="0"/>
              </a:rPr>
              <a:t>method of amortizing bond discount and bond premium.</a:t>
            </a:r>
          </a:p>
        </p:txBody>
      </p:sp>
      <p:pic>
        <p:nvPicPr>
          <p:cNvPr id="20" name="Picture 19"/>
          <p:cNvPicPr>
            <a:picLocks noChangeAspect="1"/>
          </p:cNvPicPr>
          <p:nvPr/>
        </p:nvPicPr>
        <p:blipFill>
          <a:blip r:embed="rId3"/>
          <a:stretch>
            <a:fillRect/>
          </a:stretch>
        </p:blipFill>
        <p:spPr>
          <a:xfrm>
            <a:off x="533400" y="4484107"/>
            <a:ext cx="8153400" cy="1778448"/>
          </a:xfrm>
          <a:prstGeom prst="rect">
            <a:avLst/>
          </a:prstGeom>
        </p:spPr>
      </p:pic>
      <p:sp>
        <p:nvSpPr>
          <p:cNvPr id="21" name="Rectangle 20"/>
          <p:cNvSpPr/>
          <p:nvPr/>
        </p:nvSpPr>
        <p:spPr>
          <a:xfrm>
            <a:off x="6489499" y="3810000"/>
            <a:ext cx="2286000" cy="646331"/>
          </a:xfrm>
          <a:prstGeom prst="rect">
            <a:avLst/>
          </a:prstGeom>
          <a:noFill/>
          <a:ln>
            <a:noFill/>
          </a:ln>
          <a:effectLst/>
        </p:spPr>
        <p:txBody>
          <a:bodyPr wrap="square">
            <a:spAutoFit/>
          </a:bodyPr>
          <a:lstStyle/>
          <a:p>
            <a:pPr algn="l"/>
            <a:r>
              <a:rPr lang="en-US" sz="1200" b="1" dirty="0">
                <a:latin typeface="Liberation Sans" panose="020B0604020202020204"/>
              </a:rPr>
              <a:t>Illustration 10A-1 </a:t>
            </a:r>
            <a:endParaRPr lang="en-US" sz="1200" b="1" dirty="0" smtClean="0">
              <a:latin typeface="Liberation Sans" panose="020B0604020202020204"/>
            </a:endParaRPr>
          </a:p>
          <a:p>
            <a:pPr algn="l"/>
            <a:r>
              <a:rPr lang="en-US" sz="1200" dirty="0" smtClean="0">
                <a:latin typeface="Liberation Sans" panose="020B0604020202020204"/>
              </a:rPr>
              <a:t>Computation </a:t>
            </a:r>
            <a:r>
              <a:rPr lang="en-US" sz="1200" dirty="0">
                <a:latin typeface="Liberation Sans" panose="020B0604020202020204"/>
              </a:rPr>
              <a:t>of amortization— effective-interest </a:t>
            </a:r>
            <a:r>
              <a:rPr lang="en-US" sz="1200" dirty="0" smtClean="0">
                <a:latin typeface="Liberation Sans" panose="020B0604020202020204"/>
              </a:rPr>
              <a:t>method</a:t>
            </a:r>
            <a:endParaRPr lang="en-US" sz="1200" dirty="0">
              <a:latin typeface="Liberation Sans" panose="020B0604020202020204"/>
            </a:endParaRPr>
          </a:p>
        </p:txBody>
      </p:sp>
    </p:spTree>
    <p:extLst>
      <p:ext uri="{BB962C8B-B14F-4D97-AF65-F5344CB8AC3E}">
        <p14:creationId xmlns:p14="http://schemas.microsoft.com/office/powerpoint/2010/main" val="1302261322"/>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82" name="Rectangle 10"/>
          <p:cNvSpPr>
            <a:spLocks noChangeArrowheads="1"/>
          </p:cNvSpPr>
          <p:nvPr/>
        </p:nvSpPr>
        <p:spPr bwMode="auto">
          <a:xfrm>
            <a:off x="609600" y="1295400"/>
            <a:ext cx="8229600" cy="162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Candlestick AG </a:t>
            </a:r>
            <a:r>
              <a:rPr lang="en-US" altLang="en-US" sz="2100" dirty="0">
                <a:latin typeface="Liberation Sans" panose="020B0604020202020204" pitchFamily="34" charset="0"/>
              </a:rPr>
              <a:t>sold </a:t>
            </a:r>
            <a:r>
              <a:rPr lang="en-US" altLang="en-US" sz="2100" dirty="0" smtClean="0">
                <a:latin typeface="Liberation Sans" panose="020B0604020202020204" pitchFamily="34" charset="0"/>
              </a:rPr>
              <a:t>€100,000</a:t>
            </a:r>
            <a:r>
              <a:rPr lang="en-US" altLang="en-US" sz="2100" dirty="0">
                <a:latin typeface="Liberation Sans" panose="020B0604020202020204" pitchFamily="34" charset="0"/>
              </a:rPr>
              <a:t>, five-year, 10% bonds 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for </a:t>
            </a:r>
            <a:r>
              <a:rPr lang="en-US" altLang="en-US" sz="2100" dirty="0" smtClean="0">
                <a:latin typeface="Liberation Sans" panose="020B0604020202020204" pitchFamily="34" charset="0"/>
              </a:rPr>
              <a:t>€98,000</a:t>
            </a:r>
            <a:r>
              <a:rPr lang="en-US" altLang="en-US" sz="2100" dirty="0">
                <a:latin typeface="Liberation Sans" panose="020B0604020202020204" pitchFamily="34" charset="0"/>
              </a:rPr>
              <a:t>.  The effective-interest rate is </a:t>
            </a:r>
            <a:r>
              <a:rPr lang="en-US" altLang="en-US" sz="2100" dirty="0" smtClean="0">
                <a:latin typeface="Liberation Sans" panose="020B0604020202020204" pitchFamily="34" charset="0"/>
              </a:rPr>
              <a:t>10.5348% </a:t>
            </a:r>
            <a:r>
              <a:rPr lang="en-US" altLang="en-US" sz="2100" dirty="0">
                <a:latin typeface="Liberation Sans" panose="020B0604020202020204" pitchFamily="34" charset="0"/>
              </a:rPr>
              <a:t>and interest is payable on Jan. 1 of each year.   Prepare the bond discount amortization schedule. </a:t>
            </a:r>
          </a:p>
        </p:txBody>
      </p:sp>
      <p:sp>
        <p:nvSpPr>
          <p:cNvPr id="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840092980"/>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28600" y="5140656"/>
            <a:ext cx="32004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10A-2</a:t>
            </a:r>
            <a:endParaRPr lang="en-US" sz="1200" b="1" dirty="0">
              <a:latin typeface="Liberation Sans" panose="020B0604020202020204" pitchFamily="34" charset="0"/>
            </a:endParaRPr>
          </a:p>
          <a:p>
            <a:pPr algn="l"/>
            <a:r>
              <a:rPr lang="en-US" sz="1200" dirty="0">
                <a:latin typeface="Liberation Sans" panose="020B0604020202020204" pitchFamily="34" charset="0"/>
              </a:rPr>
              <a:t>Bond discount </a:t>
            </a:r>
            <a:r>
              <a:rPr lang="en-US" sz="1200" dirty="0" smtClean="0">
                <a:latin typeface="Liberation Sans" panose="020B0604020202020204" pitchFamily="34" charset="0"/>
              </a:rPr>
              <a:t>amortization schedule</a:t>
            </a:r>
            <a:endParaRPr lang="en-US" sz="1200" dirty="0">
              <a:latin typeface="Liberation Sans" panose="020B0604020202020204" pitchFamily="34" charset="0"/>
            </a:endParaRPr>
          </a:p>
        </p:txBody>
      </p:sp>
      <p:sp>
        <p:nvSpPr>
          <p:cNvPr id="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pic>
        <p:nvPicPr>
          <p:cNvPr id="10" name="Picture 9"/>
          <p:cNvPicPr>
            <a:picLocks noChangeAspect="1"/>
          </p:cNvPicPr>
          <p:nvPr/>
        </p:nvPicPr>
        <p:blipFill>
          <a:blip r:embed="rId3"/>
          <a:stretch>
            <a:fillRect/>
          </a:stretch>
        </p:blipFill>
        <p:spPr>
          <a:xfrm>
            <a:off x="304800" y="1337736"/>
            <a:ext cx="8534400" cy="3691975"/>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3261439562"/>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ChangeArrowheads="1"/>
          </p:cNvSpPr>
          <p:nvPr/>
        </p:nvSpPr>
        <p:spPr bwMode="auto">
          <a:xfrm>
            <a:off x="609600" y="1295400"/>
            <a:ext cx="7772400" cy="12557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Candlestick AG </a:t>
            </a:r>
            <a:r>
              <a:rPr lang="en-US" altLang="en-US" sz="2100" dirty="0">
                <a:latin typeface="Liberation Sans" panose="020B0604020202020204" pitchFamily="34" charset="0"/>
              </a:rPr>
              <a:t>records the accrual of interest and amortization of bond discount </a:t>
            </a:r>
            <a:r>
              <a:rPr lang="en-US" altLang="en-US" sz="2100" dirty="0" smtClean="0">
                <a:latin typeface="Liberation Sans" panose="020B0604020202020204" pitchFamily="34" charset="0"/>
              </a:rPr>
              <a:t>for the first period on </a:t>
            </a:r>
            <a:r>
              <a:rPr lang="en-US" altLang="en-US" sz="2100" dirty="0">
                <a:latin typeface="Liberation Sans" panose="020B0604020202020204" pitchFamily="34" charset="0"/>
              </a:rPr>
              <a:t>Dec. 31, as follows:</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Text Box 5"/>
          <p:cNvSpPr txBox="1">
            <a:spLocks noChangeArrowheads="1"/>
          </p:cNvSpPr>
          <p:nvPr/>
        </p:nvSpPr>
        <p:spPr bwMode="auto">
          <a:xfrm>
            <a:off x="609600" y="2685922"/>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4" name="Text Box 5"/>
          <p:cNvSpPr txBox="1">
            <a:spLocks noChangeArrowheads="1"/>
          </p:cNvSpPr>
          <p:nvPr/>
        </p:nvSpPr>
        <p:spPr bwMode="auto">
          <a:xfrm>
            <a:off x="1752600" y="2685922"/>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Expense </a:t>
            </a:r>
            <a:r>
              <a:rPr lang="en-US" sz="2100" dirty="0" smtClean="0">
                <a:latin typeface="Liberation Sans" panose="020B0604020202020204" pitchFamily="34" charset="0"/>
                <a:cs typeface="Arial" charset="0"/>
              </a:rPr>
              <a:t>	10,324</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324</a:t>
            </a:r>
          </a:p>
          <a:p>
            <a:pPr marL="463550" indent="-463550">
              <a:lnSpc>
                <a:spcPct val="120000"/>
              </a:lnSpc>
              <a:spcBef>
                <a:spcPct val="15000"/>
              </a:spcBef>
              <a:tabLst>
                <a:tab pos="5145088" algn="r"/>
                <a:tab pos="6632575" algn="r"/>
              </a:tabLst>
            </a:pPr>
            <a:r>
              <a:rPr lang="en-US" sz="2100" dirty="0">
                <a:latin typeface="Liberation Sans" panose="020B0604020202020204" pitchFamily="34" charset="0"/>
                <a:cs typeface="Arial" charset="0"/>
              </a:rPr>
              <a:t>	</a:t>
            </a: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10,000</a:t>
            </a:r>
            <a:endParaRPr lang="en-US" sz="2100" dirty="0">
              <a:latin typeface="Liberation Sans" panose="020B0604020202020204" pitchFamily="34" charset="0"/>
              <a:cs typeface="Arial" charset="0"/>
            </a:endParaRPr>
          </a:p>
        </p:txBody>
      </p:sp>
      <p:sp>
        <p:nvSpPr>
          <p:cNvPr id="8"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2418081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50" name="Rectangle 6"/>
          <p:cNvSpPr>
            <a:spLocks noChangeArrowheads="1"/>
          </p:cNvSpPr>
          <p:nvPr/>
        </p:nvSpPr>
        <p:spPr bwMode="auto">
          <a:xfrm>
            <a:off x="609600" y="1295400"/>
            <a:ext cx="81534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40000"/>
              </a:spcBef>
            </a:pPr>
            <a:r>
              <a:rPr lang="en-US" sz="2100" dirty="0">
                <a:latin typeface="Liberation Sans" panose="020B0604020202020204" pitchFamily="34" charset="0"/>
              </a:rPr>
              <a:t>For the second interest period, bond interest expense will be </a:t>
            </a:r>
            <a:r>
              <a:rPr lang="en-US" sz="2100" dirty="0" smtClean="0">
                <a:latin typeface="Liberation Sans" panose="020B0604020202020204" pitchFamily="34" charset="0"/>
              </a:rPr>
              <a:t>€10,358 (€98,324 × 10.5348</a:t>
            </a:r>
            <a:r>
              <a:rPr lang="en-US" sz="2100" dirty="0">
                <a:latin typeface="Liberation Sans" panose="020B0604020202020204" pitchFamily="34" charset="0"/>
              </a:rPr>
              <a:t>%), and the discount amortization will be </a:t>
            </a:r>
            <a:r>
              <a:rPr lang="en-US" sz="2100" dirty="0" smtClean="0">
                <a:latin typeface="Liberation Sans" panose="020B0604020202020204" pitchFamily="34" charset="0"/>
              </a:rPr>
              <a:t>€358</a:t>
            </a:r>
            <a:r>
              <a:rPr lang="en-US" sz="2100" dirty="0">
                <a:latin typeface="Liberation Sans" panose="020B0604020202020204" pitchFamily="34" charset="0"/>
              </a:rPr>
              <a:t>. At December 31, </a:t>
            </a:r>
            <a:r>
              <a:rPr lang="en-US" sz="2100" dirty="0" smtClean="0">
                <a:latin typeface="Liberation Sans" panose="020B0604020202020204" pitchFamily="34" charset="0"/>
              </a:rPr>
              <a:t>Candlestick makes </a:t>
            </a:r>
            <a:r>
              <a:rPr lang="en-US" sz="2100" dirty="0">
                <a:latin typeface="Liberation Sans" panose="020B0604020202020204" pitchFamily="34" charset="0"/>
              </a:rPr>
              <a:t>the following adjusting entry.</a:t>
            </a:r>
            <a:endParaRPr lang="en-US" altLang="en-US" sz="2100" dirty="0">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9" name="Text Box 5"/>
          <p:cNvSpPr txBox="1">
            <a:spLocks noChangeArrowheads="1"/>
          </p:cNvSpPr>
          <p:nvPr/>
        </p:nvSpPr>
        <p:spPr bwMode="auto">
          <a:xfrm>
            <a:off x="609600" y="3066922"/>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0" name="Text Box 5"/>
          <p:cNvSpPr txBox="1">
            <a:spLocks noChangeArrowheads="1"/>
          </p:cNvSpPr>
          <p:nvPr/>
        </p:nvSpPr>
        <p:spPr bwMode="auto">
          <a:xfrm>
            <a:off x="1752600" y="3066922"/>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Expense </a:t>
            </a:r>
            <a:r>
              <a:rPr lang="en-US" sz="2100" dirty="0" smtClean="0">
                <a:latin typeface="Liberation Sans" panose="020B0604020202020204" pitchFamily="34" charset="0"/>
                <a:cs typeface="Arial" charset="0"/>
              </a:rPr>
              <a:t>	10,358</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358</a:t>
            </a:r>
          </a:p>
          <a:p>
            <a:pPr marL="463550" indent="-463550">
              <a:lnSpc>
                <a:spcPct val="120000"/>
              </a:lnSpc>
              <a:spcBef>
                <a:spcPct val="15000"/>
              </a:spcBef>
              <a:tabLst>
                <a:tab pos="5145088" algn="r"/>
                <a:tab pos="6632575" algn="r"/>
              </a:tabLst>
            </a:pPr>
            <a:r>
              <a:rPr lang="en-US" sz="2100" dirty="0">
                <a:latin typeface="Liberation Sans" panose="020B0604020202020204" pitchFamily="34" charset="0"/>
                <a:cs typeface="Arial" charset="0"/>
              </a:rPr>
              <a:t>	</a:t>
            </a: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10,000</a:t>
            </a:r>
            <a:endParaRPr lang="en-US" sz="2100" dirty="0">
              <a:latin typeface="Liberation Sans" panose="020B0604020202020204" pitchFamily="34" charset="0"/>
              <a:cs typeface="Arial" charset="0"/>
            </a:endParaRPr>
          </a:p>
        </p:txBody>
      </p:sp>
      <p:sp>
        <p:nvSpPr>
          <p:cNvPr id="12"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2712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82" name="Rectangle 10"/>
          <p:cNvSpPr>
            <a:spLocks noChangeArrowheads="1"/>
          </p:cNvSpPr>
          <p:nvPr/>
        </p:nvSpPr>
        <p:spPr bwMode="auto">
          <a:xfrm>
            <a:off x="609600" y="1295400"/>
            <a:ext cx="8229600"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spcBef>
                <a:spcPct val="40000"/>
              </a:spcBef>
            </a:pPr>
            <a:r>
              <a:rPr lang="en-US" altLang="en-US" sz="2100" b="1" dirty="0">
                <a:latin typeface="Liberation Sans" panose="020B0604020202020204" pitchFamily="34" charset="0"/>
              </a:rPr>
              <a:t>Illustration: </a:t>
            </a:r>
            <a:r>
              <a:rPr lang="en-US" sz="2100" dirty="0" smtClean="0">
                <a:latin typeface="Liberation Sans" panose="020B0604020202020204" pitchFamily="34" charset="0"/>
              </a:rPr>
              <a:t>Candlestick AG sells </a:t>
            </a:r>
            <a:r>
              <a:rPr lang="en-US" sz="2100" dirty="0">
                <a:latin typeface="Liberation Sans" panose="020B0604020202020204" pitchFamily="34" charset="0"/>
              </a:rPr>
              <a:t>the bonds described </a:t>
            </a:r>
            <a:r>
              <a:rPr lang="en-US" sz="2100" dirty="0" smtClean="0">
                <a:latin typeface="Liberation Sans" panose="020B0604020202020204" pitchFamily="34" charset="0"/>
              </a:rPr>
              <a:t>above for €102,000 </a:t>
            </a:r>
            <a:r>
              <a:rPr lang="en-US" sz="2100" dirty="0">
                <a:latin typeface="Liberation Sans" panose="020B0604020202020204" pitchFamily="34" charset="0"/>
              </a:rPr>
              <a:t>rather than </a:t>
            </a:r>
            <a:r>
              <a:rPr lang="en-US" sz="2100" dirty="0" smtClean="0">
                <a:latin typeface="Liberation Sans" panose="020B0604020202020204" pitchFamily="34" charset="0"/>
              </a:rPr>
              <a:t>€98,000</a:t>
            </a:r>
            <a:r>
              <a:rPr lang="en-US" sz="2100" dirty="0">
                <a:latin typeface="Liberation Sans" panose="020B0604020202020204" pitchFamily="34" charset="0"/>
              </a:rPr>
              <a:t>. This would result in a bond premium of </a:t>
            </a:r>
            <a:r>
              <a:rPr lang="en-US" sz="2100" dirty="0" smtClean="0">
                <a:latin typeface="Liberation Sans" panose="020B0604020202020204" pitchFamily="34" charset="0"/>
              </a:rPr>
              <a:t>€2,000 (€102,000 </a:t>
            </a:r>
            <a:r>
              <a:rPr lang="en-US" sz="2100" dirty="0">
                <a:latin typeface="Liberation Sans" panose="020B0604020202020204" pitchFamily="34" charset="0"/>
              </a:rPr>
              <a:t>− </a:t>
            </a:r>
            <a:r>
              <a:rPr lang="en-US" sz="2100" dirty="0" smtClean="0">
                <a:latin typeface="Liberation Sans" panose="020B0604020202020204" pitchFamily="34" charset="0"/>
              </a:rPr>
              <a:t>€100,000</a:t>
            </a:r>
            <a:r>
              <a:rPr lang="en-US" sz="2100" dirty="0">
                <a:latin typeface="Liberation Sans" panose="020B0604020202020204" pitchFamily="34" charset="0"/>
              </a:rPr>
              <a:t>). This premium results in an effective-interest rate of approximately 9.4794%.</a:t>
            </a:r>
            <a:endParaRPr lang="en-US" altLang="en-US" sz="2100" dirty="0">
              <a:latin typeface="Liberation Sans" panose="020B0604020202020204" pitchFamily="34" charset="0"/>
            </a:endParaRPr>
          </a:p>
        </p:txBody>
      </p:sp>
      <p:sp>
        <p:nvSpPr>
          <p:cNvPr id="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Premium</a:t>
            </a:r>
            <a:endParaRPr lang="en-US" altLang="en-US" sz="3200" b="1" dirty="0">
              <a:solidFill>
                <a:srgbClr val="CC0000"/>
              </a:solidFill>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031329736"/>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28600" y="5088468"/>
            <a:ext cx="32004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10A-4</a:t>
            </a:r>
            <a:endParaRPr lang="en-US" sz="1200" b="1" dirty="0">
              <a:latin typeface="Liberation Sans" panose="020B0604020202020204" pitchFamily="34" charset="0"/>
            </a:endParaRPr>
          </a:p>
          <a:p>
            <a:pPr algn="l"/>
            <a:r>
              <a:rPr lang="en-US" sz="1200" dirty="0">
                <a:latin typeface="Liberation Sans" panose="020B0604020202020204" pitchFamily="34" charset="0"/>
              </a:rPr>
              <a:t>Bond </a:t>
            </a:r>
            <a:r>
              <a:rPr lang="en-US" sz="1200" dirty="0" smtClean="0">
                <a:latin typeface="Liberation Sans" panose="020B0604020202020204" pitchFamily="34" charset="0"/>
              </a:rPr>
              <a:t>premium amortization schedule</a:t>
            </a:r>
            <a:endParaRPr lang="en-US" sz="1200" dirty="0">
              <a:latin typeface="Liberation Sans" panose="020B0604020202020204" pitchFamily="34" charset="0"/>
            </a:endParaRPr>
          </a:p>
        </p:txBody>
      </p:sp>
      <p:sp>
        <p:nvSpPr>
          <p:cNvPr id="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Premium</a:t>
            </a:r>
            <a:endParaRPr lang="en-US" altLang="en-US" sz="3200" b="1" dirty="0">
              <a:solidFill>
                <a:srgbClr val="CC0000"/>
              </a:solidFill>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pic>
        <p:nvPicPr>
          <p:cNvPr id="3" name="Picture 2"/>
          <p:cNvPicPr>
            <a:picLocks noChangeAspect="1"/>
          </p:cNvPicPr>
          <p:nvPr/>
        </p:nvPicPr>
        <p:blipFill>
          <a:blip r:embed="rId3"/>
          <a:stretch>
            <a:fillRect/>
          </a:stretch>
        </p:blipFill>
        <p:spPr>
          <a:xfrm>
            <a:off x="304800" y="1327831"/>
            <a:ext cx="8534400" cy="3707013"/>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2785834738"/>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ChangeArrowheads="1"/>
          </p:cNvSpPr>
          <p:nvPr/>
        </p:nvSpPr>
        <p:spPr bwMode="auto">
          <a:xfrm>
            <a:off x="609600" y="1295400"/>
            <a:ext cx="7772400" cy="1207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Candlestick AG </a:t>
            </a:r>
            <a:r>
              <a:rPr lang="en-US" altLang="en-US" sz="2100" dirty="0">
                <a:latin typeface="Liberation Sans" panose="020B0604020202020204" pitchFamily="34" charset="0"/>
              </a:rPr>
              <a:t>records the accrual of interest and amortization of premium discount </a:t>
            </a:r>
            <a:r>
              <a:rPr lang="en-US" altLang="en-US" sz="2100" dirty="0" smtClean="0">
                <a:latin typeface="Liberation Sans" panose="020B0604020202020204" pitchFamily="34" charset="0"/>
              </a:rPr>
              <a:t>for the first period on </a:t>
            </a:r>
            <a:r>
              <a:rPr lang="en-US" altLang="en-US" sz="2100" dirty="0">
                <a:latin typeface="Liberation Sans" panose="020B0604020202020204" pitchFamily="34" charset="0"/>
              </a:rPr>
              <a:t>Dec. 31, as follows:</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Text Box 5"/>
          <p:cNvSpPr txBox="1">
            <a:spLocks noChangeArrowheads="1"/>
          </p:cNvSpPr>
          <p:nvPr/>
        </p:nvSpPr>
        <p:spPr bwMode="auto">
          <a:xfrm>
            <a:off x="609600" y="2685922"/>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4" name="Text Box 5"/>
          <p:cNvSpPr txBox="1">
            <a:spLocks noChangeArrowheads="1"/>
          </p:cNvSpPr>
          <p:nvPr/>
        </p:nvSpPr>
        <p:spPr bwMode="auto">
          <a:xfrm>
            <a:off x="1752600" y="2685922"/>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Expense </a:t>
            </a:r>
            <a:r>
              <a:rPr lang="en-US" sz="2100" dirty="0" smtClean="0">
                <a:latin typeface="Liberation Sans" panose="020B0604020202020204" pitchFamily="34" charset="0"/>
                <a:cs typeface="Arial" charset="0"/>
              </a:rPr>
              <a:t>	9,669</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331</a:t>
            </a:r>
          </a:p>
          <a:p>
            <a:pPr marL="463550" indent="-463550">
              <a:lnSpc>
                <a:spcPct val="120000"/>
              </a:lnSpc>
              <a:spcBef>
                <a:spcPct val="15000"/>
              </a:spcBef>
              <a:tabLst>
                <a:tab pos="5145088" algn="r"/>
                <a:tab pos="6632575" algn="r"/>
              </a:tabLst>
            </a:pPr>
            <a:r>
              <a:rPr lang="en-US" sz="2100" dirty="0">
                <a:latin typeface="Liberation Sans" panose="020B0604020202020204" pitchFamily="34" charset="0"/>
                <a:cs typeface="Arial" charset="0"/>
              </a:rPr>
              <a:t>	</a:t>
            </a: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10,000</a:t>
            </a:r>
            <a:endParaRPr lang="en-US" sz="2100" dirty="0">
              <a:latin typeface="Liberation Sans" panose="020B0604020202020204" pitchFamily="34" charset="0"/>
              <a:cs typeface="Arial" charset="0"/>
            </a:endParaRPr>
          </a:p>
        </p:txBody>
      </p:sp>
      <p:sp>
        <p:nvSpPr>
          <p:cNvPr id="8"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Premium</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9</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0101911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37448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2971800"/>
          </a:xfrm>
          <a:prstGeom prst="rect">
            <a:avLst/>
          </a:prstGeom>
          <a:noFill/>
          <a:ln>
            <a:noFill/>
          </a:ln>
          <a:effectLst/>
          <a:extLst/>
        </p:spPr>
        <p:txBody>
          <a:bodyPr lIns="91440" tIns="46038" rIns="182562" bIns="46038"/>
          <a:lstStyle/>
          <a:p>
            <a:pPr marL="0" lvl="1" algn="l">
              <a:lnSpc>
                <a:spcPct val="125000"/>
              </a:lnSpc>
              <a:spcBef>
                <a:spcPts val="1200"/>
              </a:spcBef>
              <a:buClr>
                <a:schemeClr val="tx1"/>
              </a:buClr>
            </a:pPr>
            <a:r>
              <a:rPr lang="en-US" sz="2300" dirty="0" smtClean="0">
                <a:latin typeface="Liberation Sans" panose="020B0604020202020204" pitchFamily="34" charset="0"/>
              </a:rPr>
              <a:t>On </a:t>
            </a:r>
            <a:r>
              <a:rPr lang="en-US" sz="2300" dirty="0">
                <a:latin typeface="Liberation Sans" panose="020B0604020202020204" pitchFamily="34" charset="0"/>
              </a:rPr>
              <a:t>January 1, Besalius plc issued £1,000,000, 9% bonds for £938,554. The market rate of interest for these bonds is 10%. Interest is payable annually </a:t>
            </a:r>
            <a:r>
              <a:rPr lang="en-US" sz="2300" dirty="0" smtClean="0">
                <a:latin typeface="Liberation Sans" panose="020B0604020202020204" pitchFamily="34" charset="0"/>
              </a:rPr>
              <a:t>on </a:t>
            </a:r>
            <a:r>
              <a:rPr lang="en-US" sz="2300" dirty="0">
                <a:latin typeface="Liberation Sans" panose="020B0604020202020204" pitchFamily="34" charset="0"/>
              </a:rPr>
              <a:t>December 31. Besalius uses the effective-interest method of amortizing bond discount. At the end of the </a:t>
            </a:r>
            <a:r>
              <a:rPr lang="en-US" sz="2300" dirty="0" smtClean="0">
                <a:latin typeface="Liberation Sans" panose="020B0604020202020204" pitchFamily="34" charset="0"/>
              </a:rPr>
              <a:t>first </a:t>
            </a:r>
            <a:r>
              <a:rPr lang="en-US" sz="2300" dirty="0">
                <a:latin typeface="Liberation Sans" panose="020B0604020202020204" pitchFamily="34" charset="0"/>
              </a:rPr>
              <a:t>year, Besalius should report unamortized bond discount of: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£54,900.	c.  £51,610</a:t>
            </a:r>
            <a:r>
              <a:rPr lang="en-US" sz="2300" dirty="0">
                <a:latin typeface="Liberation Sans" panose="020B0604020202020204" pitchFamily="34" charset="0"/>
              </a:rPr>
              <a:t>. </a:t>
            </a:r>
            <a:endParaRPr lang="en-US" sz="2300" dirty="0" smtClean="0">
              <a:latin typeface="Liberation Sans" panose="020B0604020202020204" pitchFamily="34" charset="0"/>
            </a:endParaRPr>
          </a:p>
          <a:p>
            <a:pPr marL="804863" lvl="1" indent="-463550" algn="l">
              <a:lnSpc>
                <a:spcPct val="125000"/>
              </a:lnSpc>
              <a:spcBef>
                <a:spcPts val="1200"/>
              </a:spcBef>
              <a:buClr>
                <a:schemeClr val="tx1"/>
              </a:buClr>
              <a:buFont typeface="Wingdings" pitchFamily="2" charset="2"/>
              <a:buAutoNum type="alphaLcPeriod"/>
              <a:tabLst>
                <a:tab pos="3944938" algn="l"/>
              </a:tabLst>
            </a:pPr>
            <a:r>
              <a:rPr lang="en-US" sz="2300" dirty="0" smtClean="0">
                <a:latin typeface="Liberation Sans" panose="020B0604020202020204" pitchFamily="34" charset="0"/>
              </a:rPr>
              <a:t>£57,591</a:t>
            </a:r>
            <a:r>
              <a:rPr lang="en-US" sz="2300" dirty="0">
                <a:latin typeface="Liberation Sans" panose="020B0604020202020204" pitchFamily="34" charset="0"/>
              </a:rPr>
              <a:t>. </a:t>
            </a:r>
            <a:r>
              <a:rPr lang="en-US" sz="2300" dirty="0" smtClean="0">
                <a:latin typeface="Liberation Sans" panose="020B0604020202020204" pitchFamily="34" charset="0"/>
              </a:rPr>
              <a:t>	d.  £</a:t>
            </a:r>
            <a:r>
              <a:rPr lang="en-US" sz="2300" dirty="0">
                <a:latin typeface="Liberation Sans" panose="020B0604020202020204" pitchFamily="34" charset="0"/>
              </a:rPr>
              <a:t>51,000.</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10"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chemeClr val="tx2">
                    <a:lumMod val="75000"/>
                  </a:schemeClr>
                </a:solidFill>
                <a:latin typeface="Liberation Sans" panose="020B0604020202020204" pitchFamily="34" charset="0"/>
              </a:rPr>
              <a:t>Effective-Interest Method</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15475956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Text Box 1027"/>
          <p:cNvSpPr txBox="1">
            <a:spLocks noChangeArrowheads="1"/>
          </p:cNvSpPr>
          <p:nvPr/>
        </p:nvSpPr>
        <p:spPr bwMode="auto">
          <a:xfrm>
            <a:off x="609600" y="1258888"/>
            <a:ext cx="8077200" cy="4019562"/>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a:latin typeface="Arial" panose="020B0604020202020204" pitchFamily="34" charset="0"/>
              </a:rPr>
              <a:t>Illustration</a:t>
            </a:r>
            <a:r>
              <a:rPr lang="en-US" altLang="en-US" sz="2200" b="1" dirty="0" smtClean="0">
                <a:latin typeface="Arial" panose="020B0604020202020204" pitchFamily="34" charset="0"/>
              </a:rPr>
              <a:t>: </a:t>
            </a:r>
            <a:r>
              <a:rPr lang="en-US" altLang="en-US" sz="2200" dirty="0">
                <a:latin typeface="Arial" panose="020B0604020202020204" pitchFamily="34" charset="0"/>
              </a:rPr>
              <a:t>Hong Kong National Bank agrees to lend HK$100,000 on September 1, </a:t>
            </a:r>
            <a:r>
              <a:rPr lang="en-US" altLang="en-US" sz="2200" dirty="0" smtClean="0">
                <a:latin typeface="Arial" panose="020B0604020202020204" pitchFamily="34" charset="0"/>
              </a:rPr>
              <a:t>2017, </a:t>
            </a:r>
            <a:r>
              <a:rPr lang="en-US" altLang="en-US" sz="2200" dirty="0">
                <a:latin typeface="Arial" panose="020B0604020202020204" pitchFamily="34" charset="0"/>
              </a:rPr>
              <a:t>if C.W. Co. signs a HK$100,000, 12%, four-month note maturing on January 1.</a:t>
            </a:r>
          </a:p>
          <a:p>
            <a:pPr>
              <a:lnSpc>
                <a:spcPct val="120000"/>
              </a:lnSpc>
              <a:spcBef>
                <a:spcPct val="50000"/>
              </a:spcBef>
            </a:pPr>
            <a:r>
              <a:rPr lang="en-US" altLang="en-US" sz="2200" b="1" dirty="0">
                <a:latin typeface="Arial" panose="020B0604020202020204" pitchFamily="34" charset="0"/>
              </a:rPr>
              <a:t>Instructions</a:t>
            </a:r>
          </a:p>
          <a:p>
            <a:pPr lvl="1">
              <a:lnSpc>
                <a:spcPct val="120000"/>
              </a:lnSpc>
              <a:spcBef>
                <a:spcPct val="50000"/>
              </a:spcBef>
              <a:buFontTx/>
              <a:buAutoNum type="alphaLcParenR"/>
            </a:pPr>
            <a:r>
              <a:rPr lang="en-US" altLang="en-US" sz="2200" dirty="0">
                <a:latin typeface="Arial" panose="020B0604020202020204" pitchFamily="34" charset="0"/>
              </a:rPr>
              <a:t>Prepare the journal entry on September 1.</a:t>
            </a:r>
          </a:p>
          <a:p>
            <a:pPr lvl="1">
              <a:lnSpc>
                <a:spcPct val="120000"/>
              </a:lnSpc>
              <a:spcBef>
                <a:spcPct val="50000"/>
              </a:spcBef>
              <a:buFontTx/>
              <a:buAutoNum type="alphaLcParenR"/>
            </a:pPr>
            <a:r>
              <a:rPr lang="en-US" altLang="en-US" sz="2200" dirty="0">
                <a:latin typeface="Arial" panose="020B0604020202020204" pitchFamily="34" charset="0"/>
              </a:rPr>
              <a:t>Prepare the adjusting journal entry on December 31, assuming monthly adjusting entries have not been made. </a:t>
            </a:r>
          </a:p>
          <a:p>
            <a:pPr lvl="1">
              <a:lnSpc>
                <a:spcPct val="120000"/>
              </a:lnSpc>
              <a:spcBef>
                <a:spcPct val="50000"/>
              </a:spcBef>
              <a:buFontTx/>
              <a:buAutoNum type="alphaLcParenR"/>
            </a:pPr>
            <a:r>
              <a:rPr lang="en-US" altLang="en-US" sz="2200" dirty="0">
                <a:latin typeface="Arial" panose="020B0604020202020204" pitchFamily="34" charset="0"/>
              </a:rPr>
              <a:t>Prepare the journal entry at maturity (January 1, </a:t>
            </a:r>
            <a:r>
              <a:rPr lang="en-US" altLang="en-US" sz="2200" dirty="0" smtClean="0">
                <a:latin typeface="Arial" panose="020B0604020202020204" pitchFamily="34" charset="0"/>
              </a:rPr>
              <a:t>2018). </a:t>
            </a:r>
            <a:endParaRPr lang="en-US" altLang="en-US" sz="2200" dirty="0">
              <a:latin typeface="Arial" panose="020B0604020202020204" pitchFamily="34" charset="0"/>
            </a:endParaRPr>
          </a:p>
        </p:txBody>
      </p:sp>
      <p:sp>
        <p:nvSpPr>
          <p:cNvPr id="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7"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Notes Payable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979615108"/>
      </p:ext>
    </p:extLst>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3" name="Rectangle 3"/>
          <p:cNvSpPr>
            <a:spLocks noChangeArrowheads="1"/>
          </p:cNvSpPr>
          <p:nvPr/>
        </p:nvSpPr>
        <p:spPr bwMode="auto">
          <a:xfrm>
            <a:off x="609600" y="1969912"/>
            <a:ext cx="7924800" cy="13665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300" dirty="0">
                <a:latin typeface="Liberation Sans" panose="020B0604020202020204" pitchFamily="34" charset="0"/>
              </a:rPr>
              <a:t>To follow the expense recognition principle, </a:t>
            </a:r>
            <a:endParaRPr lang="en-US" altLang="en-US" sz="2300" dirty="0" smtClean="0">
              <a:latin typeface="Liberation Sans" panose="020B0604020202020204" pitchFamily="34" charset="0"/>
            </a:endParaRPr>
          </a:p>
          <a:p>
            <a:pPr>
              <a:lnSpc>
                <a:spcPct val="120000"/>
              </a:lnSpc>
            </a:pPr>
            <a:r>
              <a:rPr lang="en-US" altLang="en-US" sz="2300" dirty="0" smtClean="0">
                <a:latin typeface="Liberation Sans" panose="020B0604020202020204" pitchFamily="34" charset="0"/>
              </a:rPr>
              <a:t>companies </a:t>
            </a:r>
            <a:r>
              <a:rPr lang="en-US" altLang="en-US" sz="2300" dirty="0">
                <a:latin typeface="Liberation Sans" panose="020B0604020202020204" pitchFamily="34" charset="0"/>
              </a:rPr>
              <a:t>allocate bond discount to expense </a:t>
            </a:r>
            <a:endParaRPr lang="en-US" altLang="en-US" sz="2300" dirty="0" smtClean="0">
              <a:latin typeface="Liberation Sans" panose="020B0604020202020204" pitchFamily="34" charset="0"/>
            </a:endParaRPr>
          </a:p>
          <a:p>
            <a:pPr>
              <a:lnSpc>
                <a:spcPct val="120000"/>
              </a:lnSpc>
            </a:pPr>
            <a:r>
              <a:rPr lang="en-US" altLang="en-US" sz="2300" dirty="0" smtClean="0">
                <a:latin typeface="Liberation Sans" panose="020B0604020202020204" pitchFamily="34" charset="0"/>
              </a:rPr>
              <a:t>in </a:t>
            </a:r>
            <a:r>
              <a:rPr lang="en-US" altLang="en-US" sz="2300" dirty="0">
                <a:latin typeface="Liberation Sans" panose="020B0604020202020204" pitchFamily="34" charset="0"/>
              </a:rPr>
              <a:t>each period in which the bonds are outstanding.</a:t>
            </a:r>
          </a:p>
        </p:txBody>
      </p:sp>
      <p:sp>
        <p:nvSpPr>
          <p:cNvPr id="706565" name="Text Box 5"/>
          <p:cNvSpPr txBox="1">
            <a:spLocks noChangeArrowheads="1"/>
          </p:cNvSpPr>
          <p:nvPr/>
        </p:nvSpPr>
        <p:spPr bwMode="auto">
          <a:xfrm>
            <a:off x="609600" y="1360312"/>
            <a:ext cx="6553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800" b="1" dirty="0" smtClean="0">
                <a:solidFill>
                  <a:srgbClr val="CC0000"/>
                </a:solidFill>
                <a:latin typeface="Liberation Sans" panose="020B0604020202020204" pitchFamily="34" charset="0"/>
              </a:rPr>
              <a:t>Amortizing Bond Discount</a:t>
            </a:r>
            <a:endParaRPr lang="en-US" altLang="en-US" sz="2800" b="1" dirty="0">
              <a:solidFill>
                <a:srgbClr val="CC0000"/>
              </a:solidFill>
              <a:latin typeface="Liberation Sans" panose="020B0604020202020204" pitchFamily="34" charset="0"/>
            </a:endParaRPr>
          </a:p>
        </p:txBody>
      </p:sp>
      <p:pic>
        <p:nvPicPr>
          <p:cNvPr id="7065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5" y="3751875"/>
            <a:ext cx="8476298" cy="110363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4917744"/>
            <a:ext cx="45720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10B-1</a:t>
            </a:r>
            <a:endParaRPr lang="en-US" sz="1200" b="1" dirty="0">
              <a:latin typeface="Liberation Sans" panose="020B0604020202020204" pitchFamily="34" charset="0"/>
            </a:endParaRPr>
          </a:p>
          <a:p>
            <a:pPr algn="l"/>
            <a:r>
              <a:rPr lang="en-US" sz="1200" dirty="0">
                <a:latin typeface="Liberation Sans" panose="020B0604020202020204" pitchFamily="34" charset="0"/>
              </a:rPr>
              <a:t>Formula for straight-line </a:t>
            </a:r>
            <a:r>
              <a:rPr lang="en-US" sz="1200" dirty="0" smtClean="0">
                <a:latin typeface="Liberation Sans" panose="020B0604020202020204" pitchFamily="34" charset="0"/>
              </a:rPr>
              <a:t>method of </a:t>
            </a:r>
            <a:r>
              <a:rPr lang="en-US" sz="1200" dirty="0">
                <a:latin typeface="Liberation Sans" panose="020B0604020202020204" pitchFamily="34" charset="0"/>
              </a:rPr>
              <a:t>bond discount amortization</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10</a:t>
            </a:r>
            <a:endParaRPr lang="en-US" altLang="en-US" sz="1600" i="1" dirty="0">
              <a:latin typeface="Liberation Sans" panose="020B0604020202020204" pitchFamily="34" charset="0"/>
            </a:endParaRPr>
          </a:p>
        </p:txBody>
      </p:sp>
      <p:cxnSp>
        <p:nvCxnSpPr>
          <p:cNvPr id="16" name="Straight Connector 15"/>
          <p:cNvCxnSpPr/>
          <p:nvPr/>
        </p:nvCxnSpPr>
        <p:spPr bwMode="auto">
          <a:xfrm flipH="1">
            <a:off x="7010400" y="955344"/>
            <a:ext cx="5688" cy="155925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7" name="Rectangle 16"/>
          <p:cNvSpPr>
            <a:spLocks noChangeArrowheads="1"/>
          </p:cNvSpPr>
          <p:nvPr/>
        </p:nvSpPr>
        <p:spPr bwMode="auto">
          <a:xfrm>
            <a:off x="290286" y="420253"/>
            <a:ext cx="24529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10B</a:t>
            </a:r>
            <a:endParaRPr lang="en-US" altLang="en-US" sz="2400" b="1" dirty="0">
              <a:solidFill>
                <a:schemeClr val="accent3"/>
              </a:solidFill>
              <a:latin typeface="Liberation Sans" panose="020B0604020202020204" pitchFamily="34" charset="0"/>
            </a:endParaRPr>
          </a:p>
        </p:txBody>
      </p:sp>
      <p:sp>
        <p:nvSpPr>
          <p:cNvPr id="18" name="Rectangle 5"/>
          <p:cNvSpPr>
            <a:spLocks noChangeArrowheads="1"/>
          </p:cNvSpPr>
          <p:nvPr/>
        </p:nvSpPr>
        <p:spPr bwMode="auto">
          <a:xfrm>
            <a:off x="2743200" y="421511"/>
            <a:ext cx="60379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Straight-Line Method</a:t>
            </a:r>
            <a:endParaRPr lang="en-US" sz="2800" b="1" dirty="0">
              <a:solidFill>
                <a:schemeClr val="accent3"/>
              </a:solidFill>
              <a:latin typeface="Liberation Sans" panose="020B0604020202020204" pitchFamily="34" charset="0"/>
            </a:endParaRPr>
          </a:p>
        </p:txBody>
      </p:sp>
      <p:sp>
        <p:nvSpPr>
          <p:cNvPr id="19" name="Rectangle 18"/>
          <p:cNvSpPr/>
          <p:nvPr/>
        </p:nvSpPr>
        <p:spPr>
          <a:xfrm>
            <a:off x="7063422" y="1066800"/>
            <a:ext cx="1892922" cy="1508105"/>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10</a:t>
            </a:r>
          </a:p>
          <a:p>
            <a:pPr algn="l"/>
            <a:r>
              <a:rPr lang="en-US" sz="1400" b="1" dirty="0" smtClean="0">
                <a:latin typeface="Liberation Sans" panose="020B0604020202020204" pitchFamily="34" charset="0"/>
              </a:rPr>
              <a:t>Apply </a:t>
            </a:r>
            <a:r>
              <a:rPr lang="en-US" sz="1400" b="1" dirty="0">
                <a:latin typeface="Liberation Sans" panose="020B0604020202020204" pitchFamily="34" charset="0"/>
              </a:rPr>
              <a:t>the </a:t>
            </a:r>
            <a:r>
              <a:rPr lang="en-US" sz="1400" b="1" dirty="0" smtClean="0">
                <a:latin typeface="Liberation Sans" panose="020B0604020202020204" pitchFamily="34" charset="0"/>
              </a:rPr>
              <a:t>straight-line method </a:t>
            </a:r>
            <a:r>
              <a:rPr lang="en-US" sz="1400" b="1" dirty="0">
                <a:latin typeface="Liberation Sans" panose="020B0604020202020204" pitchFamily="34" charset="0"/>
              </a:rPr>
              <a:t>of amortizing bond discount and bond premium.</a:t>
            </a:r>
          </a:p>
        </p:txBody>
      </p:sp>
    </p:spTree>
    <p:extLst>
      <p:ext uri="{BB962C8B-B14F-4D97-AF65-F5344CB8AC3E}">
        <p14:creationId xmlns:p14="http://schemas.microsoft.com/office/powerpoint/2010/main" val="4119794856"/>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ChangeArrowheads="1"/>
          </p:cNvSpPr>
          <p:nvPr/>
        </p:nvSpPr>
        <p:spPr bwMode="auto">
          <a:xfrm>
            <a:off x="609600" y="1295400"/>
            <a:ext cx="7772400"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Candlestick AG </a:t>
            </a:r>
            <a:r>
              <a:rPr lang="en-US" altLang="en-US" sz="2100" dirty="0">
                <a:latin typeface="Liberation Sans" panose="020B0604020202020204" pitchFamily="34" charset="0"/>
              </a:rPr>
              <a:t>sold </a:t>
            </a:r>
            <a:r>
              <a:rPr lang="en-US" altLang="en-US" sz="2100" dirty="0" smtClean="0">
                <a:latin typeface="Liberation Sans" panose="020B0604020202020204" pitchFamily="34" charset="0"/>
              </a:rPr>
              <a:t>€100,000</a:t>
            </a:r>
            <a:r>
              <a:rPr lang="en-US" altLang="en-US" sz="2100" dirty="0">
                <a:latin typeface="Liberation Sans" panose="020B0604020202020204" pitchFamily="34" charset="0"/>
              </a:rPr>
              <a:t>, five-year, 10% bonds 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for </a:t>
            </a:r>
            <a:r>
              <a:rPr lang="en-US" altLang="en-US" sz="2100" dirty="0" smtClean="0">
                <a:latin typeface="Liberation Sans" panose="020B0604020202020204" pitchFamily="34" charset="0"/>
              </a:rPr>
              <a:t>€98,000 </a:t>
            </a:r>
            <a:r>
              <a:rPr lang="en-US" altLang="en-US" sz="2100" dirty="0">
                <a:latin typeface="Liberation Sans" panose="020B0604020202020204" pitchFamily="34" charset="0"/>
              </a:rPr>
              <a:t>(discount of </a:t>
            </a:r>
            <a:r>
              <a:rPr lang="en-US" altLang="en-US" sz="2100" dirty="0" smtClean="0">
                <a:latin typeface="Liberation Sans" panose="020B0604020202020204" pitchFamily="34" charset="0"/>
              </a:rPr>
              <a:t>€2,000</a:t>
            </a:r>
            <a:r>
              <a:rPr lang="en-US" altLang="en-US" sz="2100" dirty="0">
                <a:latin typeface="Liberation Sans" panose="020B0604020202020204" pitchFamily="34" charset="0"/>
              </a:rPr>
              <a:t>).  Interest is payable on January 1 of each year. </a:t>
            </a:r>
            <a:r>
              <a:rPr lang="en-US" altLang="en-US" sz="2100" dirty="0" smtClean="0">
                <a:latin typeface="Liberation Sans" panose="020B0604020202020204" pitchFamily="34" charset="0"/>
              </a:rPr>
              <a:t>Prepare </a:t>
            </a:r>
            <a:r>
              <a:rPr lang="en-US" altLang="en-US" sz="2100" dirty="0">
                <a:latin typeface="Liberation Sans" panose="020B0604020202020204" pitchFamily="34" charset="0"/>
              </a:rPr>
              <a:t>the entry to accrue </a:t>
            </a:r>
            <a:r>
              <a:rPr lang="en-US" altLang="en-US" sz="2100" dirty="0" smtClean="0">
                <a:latin typeface="Liberation Sans" panose="020B0604020202020204" pitchFamily="34" charset="0"/>
              </a:rPr>
              <a:t>interest and amortize the bond discount </a:t>
            </a:r>
            <a:r>
              <a:rPr lang="en-US" altLang="en-US" sz="2100" dirty="0">
                <a:latin typeface="Liberation Sans" panose="020B0604020202020204" pitchFamily="34" charset="0"/>
              </a:rPr>
              <a:t>at Dec. 31, </a:t>
            </a:r>
            <a:r>
              <a:rPr lang="en-US" altLang="en-US" sz="2100" dirty="0" smtClean="0">
                <a:latin typeface="Liberation Sans" panose="020B0604020202020204" pitchFamily="34" charset="0"/>
              </a:rPr>
              <a:t>2017. </a:t>
            </a:r>
            <a:endParaRPr lang="en-US" altLang="en-US" sz="2100" dirty="0">
              <a:latin typeface="Liberation Sans" panose="020B0604020202020204" pitchFamily="34" charset="0"/>
            </a:endParaRPr>
          </a:p>
        </p:txBody>
      </p:sp>
      <p:sp>
        <p:nvSpPr>
          <p:cNvPr id="12"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13" name="Text Box 5"/>
          <p:cNvSpPr txBox="1">
            <a:spLocks noChangeArrowheads="1"/>
          </p:cNvSpPr>
          <p:nvPr/>
        </p:nvSpPr>
        <p:spPr bwMode="auto">
          <a:xfrm>
            <a:off x="609600" y="3380096"/>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4" name="Text Box 5"/>
          <p:cNvSpPr txBox="1">
            <a:spLocks noChangeArrowheads="1"/>
          </p:cNvSpPr>
          <p:nvPr/>
        </p:nvSpPr>
        <p:spPr bwMode="auto">
          <a:xfrm>
            <a:off x="1752600" y="3380096"/>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Expense </a:t>
            </a:r>
            <a:r>
              <a:rPr lang="en-US" sz="2100" dirty="0" smtClean="0">
                <a:latin typeface="Liberation Sans" panose="020B0604020202020204" pitchFamily="34" charset="0"/>
                <a:cs typeface="Arial" charset="0"/>
              </a:rPr>
              <a:t>	10,400</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	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400</a:t>
            </a:r>
          </a:p>
          <a:p>
            <a:pPr marL="463550" indent="-463550">
              <a:lnSpc>
                <a:spcPct val="120000"/>
              </a:lnSpc>
              <a:spcBef>
                <a:spcPct val="15000"/>
              </a:spcBef>
              <a:tabLst>
                <a:tab pos="5145088" algn="r"/>
                <a:tab pos="6632575" algn="r"/>
              </a:tabLst>
            </a:pPr>
            <a:r>
              <a:rPr lang="en-US" sz="2100" dirty="0">
                <a:latin typeface="Liberation Sans" panose="020B0604020202020204" pitchFamily="34" charset="0"/>
                <a:cs typeface="Arial" charset="0"/>
              </a:rPr>
              <a:t>	</a:t>
            </a: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10,000</a:t>
            </a:r>
            <a:endParaRPr lang="en-US" sz="2100" dirty="0">
              <a:latin typeface="Liberation Sans" panose="020B0604020202020204" pitchFamily="34" charset="0"/>
              <a:cs typeface="Arial" charset="0"/>
            </a:endParaRP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2314900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Discount</a:t>
            </a:r>
            <a:endParaRPr lang="en-US" altLang="en-US" sz="3200" b="1" dirty="0">
              <a:solidFill>
                <a:srgbClr val="CC0000"/>
              </a:solidFill>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28600" y="5835639"/>
            <a:ext cx="32004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10B-2</a:t>
            </a:r>
            <a:endParaRPr lang="en-US" sz="1200" b="1" dirty="0">
              <a:latin typeface="Liberation Sans" panose="020B0604020202020204" pitchFamily="34" charset="0"/>
            </a:endParaRPr>
          </a:p>
          <a:p>
            <a:pPr algn="l"/>
            <a:r>
              <a:rPr lang="en-US" sz="1200" dirty="0">
                <a:latin typeface="Liberation Sans" panose="020B0604020202020204" pitchFamily="34" charset="0"/>
              </a:rPr>
              <a:t>Bond discount </a:t>
            </a:r>
            <a:r>
              <a:rPr lang="en-US" sz="1200" dirty="0" smtClean="0">
                <a:latin typeface="Liberation Sans" panose="020B0604020202020204" pitchFamily="34" charset="0"/>
              </a:rPr>
              <a:t>amortization schedule</a:t>
            </a:r>
            <a:endParaRPr lang="en-US" sz="1200"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pic>
        <p:nvPicPr>
          <p:cNvPr id="3" name="Picture 2"/>
          <p:cNvPicPr>
            <a:picLocks noChangeAspect="1"/>
          </p:cNvPicPr>
          <p:nvPr/>
        </p:nvPicPr>
        <p:blipFill>
          <a:blip r:embed="rId3"/>
          <a:stretch>
            <a:fillRect/>
          </a:stretch>
        </p:blipFill>
        <p:spPr>
          <a:xfrm>
            <a:off x="304798" y="1330417"/>
            <a:ext cx="8534401" cy="4438207"/>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4058885260"/>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ChangeArrowheads="1"/>
          </p:cNvSpPr>
          <p:nvPr/>
        </p:nvSpPr>
        <p:spPr bwMode="auto">
          <a:xfrm>
            <a:off x="609600" y="1295400"/>
            <a:ext cx="7772400"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747713" indent="-512763" algn="l">
              <a:defRPr sz="2400">
                <a:solidFill>
                  <a:schemeClr val="tx1"/>
                </a:solidFill>
                <a:latin typeface="Times New Roman" pitchFamily="18" charset="0"/>
              </a:defRPr>
            </a:lvl2pPr>
            <a:lvl3pPr marL="1812925" indent="-457200" algn="l">
              <a:defRPr sz="2400">
                <a:solidFill>
                  <a:schemeClr val="tx1"/>
                </a:solidFill>
                <a:latin typeface="Times New Roman" pitchFamily="18" charset="0"/>
              </a:defRPr>
            </a:lvl3pPr>
            <a:lvl4pPr marL="2384425" indent="-457200" algn="l">
              <a:defRPr sz="2400">
                <a:solidFill>
                  <a:schemeClr val="tx1"/>
                </a:solidFill>
                <a:latin typeface="Times New Roman" pitchFamily="18" charset="0"/>
              </a:defRPr>
            </a:lvl4pPr>
            <a:lvl5pPr marL="2955925" indent="-457200" algn="l">
              <a:defRPr sz="2400">
                <a:solidFill>
                  <a:schemeClr val="tx1"/>
                </a:solidFill>
                <a:latin typeface="Times New Roman" pitchFamily="18" charset="0"/>
              </a:defRPr>
            </a:lvl5pPr>
            <a:lvl6pPr marL="3413125" indent="-457200" eaLnBrk="0" fontAlgn="base" hangingPunct="0">
              <a:spcBef>
                <a:spcPct val="0"/>
              </a:spcBef>
              <a:spcAft>
                <a:spcPct val="0"/>
              </a:spcAft>
              <a:defRPr sz="2400">
                <a:solidFill>
                  <a:schemeClr val="tx1"/>
                </a:solidFill>
                <a:latin typeface="Times New Roman" pitchFamily="18" charset="0"/>
              </a:defRPr>
            </a:lvl6pPr>
            <a:lvl7pPr marL="3870325" indent="-457200" eaLnBrk="0" fontAlgn="base" hangingPunct="0">
              <a:spcBef>
                <a:spcPct val="0"/>
              </a:spcBef>
              <a:spcAft>
                <a:spcPct val="0"/>
              </a:spcAft>
              <a:defRPr sz="2400">
                <a:solidFill>
                  <a:schemeClr val="tx1"/>
                </a:solidFill>
                <a:latin typeface="Times New Roman" pitchFamily="18" charset="0"/>
              </a:defRPr>
            </a:lvl7pPr>
            <a:lvl8pPr marL="4327525" indent="-457200" eaLnBrk="0" fontAlgn="base" hangingPunct="0">
              <a:spcBef>
                <a:spcPct val="0"/>
              </a:spcBef>
              <a:spcAft>
                <a:spcPct val="0"/>
              </a:spcAft>
              <a:defRPr sz="2400">
                <a:solidFill>
                  <a:schemeClr val="tx1"/>
                </a:solidFill>
                <a:latin typeface="Times New Roman" pitchFamily="18" charset="0"/>
              </a:defRPr>
            </a:lvl8pPr>
            <a:lvl9pPr marL="478472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40000"/>
              </a:spcBef>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Candlestick, Inc., sold </a:t>
            </a:r>
            <a:r>
              <a:rPr lang="en-US" altLang="en-US" sz="2100" dirty="0" smtClean="0">
                <a:latin typeface="Liberation Sans" panose="020B0604020202020204" pitchFamily="34" charset="0"/>
              </a:rPr>
              <a:t>€100,000</a:t>
            </a:r>
            <a:r>
              <a:rPr lang="en-US" altLang="en-US" sz="2100" dirty="0">
                <a:latin typeface="Liberation Sans" panose="020B0604020202020204" pitchFamily="34" charset="0"/>
              </a:rPr>
              <a:t>, five-year, 10% bonds on January 1, </a:t>
            </a:r>
            <a:r>
              <a:rPr lang="en-US" altLang="en-US" sz="2100" dirty="0" smtClean="0">
                <a:latin typeface="Liberation Sans" panose="020B0604020202020204" pitchFamily="34" charset="0"/>
              </a:rPr>
              <a:t>2017, </a:t>
            </a:r>
            <a:r>
              <a:rPr lang="en-US" altLang="en-US" sz="2100" dirty="0">
                <a:latin typeface="Liberation Sans" panose="020B0604020202020204" pitchFamily="34" charset="0"/>
              </a:rPr>
              <a:t>for </a:t>
            </a:r>
            <a:r>
              <a:rPr lang="en-US" altLang="en-US" sz="2100" dirty="0" smtClean="0">
                <a:latin typeface="Liberation Sans" panose="020B0604020202020204" pitchFamily="34" charset="0"/>
              </a:rPr>
              <a:t>€102,000 </a:t>
            </a:r>
            <a:r>
              <a:rPr lang="en-US" altLang="en-US" sz="2100" dirty="0">
                <a:latin typeface="Liberation Sans" panose="020B0604020202020204" pitchFamily="34" charset="0"/>
              </a:rPr>
              <a:t>(premium of </a:t>
            </a:r>
            <a:r>
              <a:rPr lang="en-US" altLang="en-US" sz="2100" dirty="0" smtClean="0">
                <a:latin typeface="Liberation Sans" panose="020B0604020202020204" pitchFamily="34" charset="0"/>
              </a:rPr>
              <a:t>€2,000</a:t>
            </a:r>
            <a:r>
              <a:rPr lang="en-US" altLang="en-US" sz="2100" dirty="0">
                <a:latin typeface="Liberation Sans" panose="020B0604020202020204" pitchFamily="34" charset="0"/>
              </a:rPr>
              <a:t>).  Interest is payable on January 1 of each year. Prepare the entry to accrue interest and amortize the bond </a:t>
            </a:r>
            <a:r>
              <a:rPr lang="en-US" altLang="en-US" sz="2100" dirty="0" smtClean="0">
                <a:latin typeface="Liberation Sans" panose="020B0604020202020204" pitchFamily="34" charset="0"/>
              </a:rPr>
              <a:t>premium </a:t>
            </a:r>
            <a:r>
              <a:rPr lang="en-US" altLang="en-US" sz="2100" dirty="0">
                <a:latin typeface="Liberation Sans" panose="020B0604020202020204" pitchFamily="34" charset="0"/>
              </a:rPr>
              <a:t>at Dec. 31, 2017. </a:t>
            </a:r>
          </a:p>
        </p:txBody>
      </p:sp>
      <p:sp>
        <p:nvSpPr>
          <p:cNvPr id="11"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Premium</a:t>
            </a:r>
            <a:endParaRPr lang="en-US" altLang="en-US" sz="3200" b="1" dirty="0">
              <a:solidFill>
                <a:srgbClr val="CC0000"/>
              </a:solidFill>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6" name="Text Box 5"/>
          <p:cNvSpPr txBox="1">
            <a:spLocks noChangeArrowheads="1"/>
          </p:cNvSpPr>
          <p:nvPr/>
        </p:nvSpPr>
        <p:spPr bwMode="auto">
          <a:xfrm>
            <a:off x="609600" y="3380096"/>
            <a:ext cx="1219200" cy="48013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a:lnSpc>
                <a:spcPct val="120000"/>
              </a:lnSpc>
              <a:spcBef>
                <a:spcPct val="15000"/>
              </a:spcBef>
            </a:pPr>
            <a:r>
              <a:rPr lang="en-US" altLang="en-US" sz="2100" b="1" dirty="0" smtClean="0">
                <a:latin typeface="Liberation Sans" panose="020B0604020202020204" pitchFamily="34" charset="0"/>
                <a:cs typeface="Arial" charset="0"/>
              </a:rPr>
              <a:t>Dec. 31</a:t>
            </a:r>
            <a:endParaRPr lang="en-US" altLang="en-US" sz="2100" dirty="0" smtClean="0">
              <a:latin typeface="Liberation Sans" panose="020B0604020202020204" pitchFamily="34" charset="0"/>
              <a:cs typeface="Arial" charset="0"/>
            </a:endParaRPr>
          </a:p>
        </p:txBody>
      </p:sp>
      <p:sp>
        <p:nvSpPr>
          <p:cNvPr id="17" name="Text Box 5"/>
          <p:cNvSpPr txBox="1">
            <a:spLocks noChangeArrowheads="1"/>
          </p:cNvSpPr>
          <p:nvPr/>
        </p:nvSpPr>
        <p:spPr bwMode="auto">
          <a:xfrm>
            <a:off x="1752600" y="3380096"/>
            <a:ext cx="6934200" cy="13526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1371600" algn="l"/>
                <a:tab pos="1943100" algn="l"/>
                <a:tab pos="5943600" algn="r"/>
                <a:tab pos="7659688" algn="r"/>
              </a:tabLst>
              <a:defRPr sz="2400">
                <a:solidFill>
                  <a:schemeClr val="tx1"/>
                </a:solidFill>
                <a:latin typeface="Times New Roman" pitchFamily="18" charset="0"/>
              </a:defRPr>
            </a:lvl1pPr>
            <a:lvl2pPr marL="1079500" indent="-457200" algn="l">
              <a:tabLst>
                <a:tab pos="1371600" algn="l"/>
                <a:tab pos="1943100" algn="l"/>
                <a:tab pos="5943600" algn="r"/>
                <a:tab pos="7659688" algn="r"/>
              </a:tabLst>
              <a:defRPr sz="2400">
                <a:solidFill>
                  <a:schemeClr val="tx1"/>
                </a:solidFill>
                <a:latin typeface="Times New Roman" pitchFamily="18" charset="0"/>
              </a:defRPr>
            </a:lvl2pPr>
            <a:lvl3pPr marL="1651000" indent="-457200" algn="l">
              <a:tabLst>
                <a:tab pos="1371600" algn="l"/>
                <a:tab pos="1943100" algn="l"/>
                <a:tab pos="5943600" algn="r"/>
                <a:tab pos="7659688" algn="r"/>
              </a:tabLst>
              <a:defRPr sz="2400">
                <a:solidFill>
                  <a:schemeClr val="tx1"/>
                </a:solidFill>
                <a:latin typeface="Times New Roman" pitchFamily="18" charset="0"/>
              </a:defRPr>
            </a:lvl3pPr>
            <a:lvl4pPr marL="2222500" indent="-457200" algn="l">
              <a:tabLst>
                <a:tab pos="1371600" algn="l"/>
                <a:tab pos="1943100" algn="l"/>
                <a:tab pos="5943600" algn="r"/>
                <a:tab pos="7659688" algn="r"/>
              </a:tabLst>
              <a:defRPr sz="2400">
                <a:solidFill>
                  <a:schemeClr val="tx1"/>
                </a:solidFill>
                <a:latin typeface="Times New Roman" pitchFamily="18" charset="0"/>
              </a:defRPr>
            </a:lvl4pPr>
            <a:lvl5pPr marL="2794000" indent="-457200" algn="l">
              <a:tabLst>
                <a:tab pos="1371600" algn="l"/>
                <a:tab pos="1943100" algn="l"/>
                <a:tab pos="5943600" algn="r"/>
                <a:tab pos="7659688"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1371600" algn="l"/>
                <a:tab pos="1943100" algn="l"/>
                <a:tab pos="5943600" algn="r"/>
                <a:tab pos="7659688" algn="r"/>
              </a:tabLst>
              <a:defRPr sz="2400">
                <a:solidFill>
                  <a:schemeClr val="tx1"/>
                </a:solidFill>
                <a:latin typeface="Times New Roman" pitchFamily="18" charset="0"/>
              </a:defRPr>
            </a:lvl9pPr>
          </a:lstStyle>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Expense </a:t>
            </a:r>
            <a:r>
              <a:rPr lang="en-US" sz="2100" dirty="0" smtClean="0">
                <a:latin typeface="Liberation Sans" panose="020B0604020202020204" pitchFamily="34" charset="0"/>
                <a:cs typeface="Arial" charset="0"/>
              </a:rPr>
              <a:t>	9,600</a:t>
            </a:r>
          </a:p>
          <a:p>
            <a:pPr marL="463550" indent="-463550">
              <a:lnSpc>
                <a:spcPct val="120000"/>
              </a:lnSpc>
              <a:spcBef>
                <a:spcPct val="15000"/>
              </a:spcBef>
              <a:tabLst>
                <a:tab pos="5145088" algn="r"/>
                <a:tab pos="6632575" algn="r"/>
              </a:tabLst>
            </a:pPr>
            <a:r>
              <a:rPr lang="en-US" sz="2100" dirty="0" smtClean="0">
                <a:latin typeface="Liberation Sans" panose="020B0604020202020204" pitchFamily="34" charset="0"/>
                <a:cs typeface="Arial" charset="0"/>
              </a:rPr>
              <a:t>Bonds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400</a:t>
            </a:r>
          </a:p>
          <a:p>
            <a:pPr marL="463550" indent="-463550">
              <a:lnSpc>
                <a:spcPct val="120000"/>
              </a:lnSpc>
              <a:spcBef>
                <a:spcPct val="15000"/>
              </a:spcBef>
              <a:tabLst>
                <a:tab pos="5145088" algn="r"/>
                <a:tab pos="6632575" algn="r"/>
              </a:tabLst>
            </a:pPr>
            <a:r>
              <a:rPr lang="en-US" sz="2100" dirty="0">
                <a:latin typeface="Liberation Sans" panose="020B0604020202020204" pitchFamily="34" charset="0"/>
                <a:cs typeface="Arial" charset="0"/>
              </a:rPr>
              <a:t>	</a:t>
            </a:r>
            <a:r>
              <a:rPr lang="en-US" sz="2100" dirty="0" smtClean="0">
                <a:latin typeface="Liberation Sans" panose="020B0604020202020204" pitchFamily="34" charset="0"/>
                <a:cs typeface="Arial" charset="0"/>
              </a:rPr>
              <a:t>Interest </a:t>
            </a:r>
            <a:r>
              <a:rPr lang="en-US" sz="2100" dirty="0">
                <a:latin typeface="Liberation Sans" panose="020B0604020202020204" pitchFamily="34" charset="0"/>
                <a:cs typeface="Arial" charset="0"/>
              </a:rPr>
              <a:t>Payable </a:t>
            </a:r>
            <a:r>
              <a:rPr lang="en-US" sz="2100" dirty="0" smtClean="0">
                <a:latin typeface="Liberation Sans" panose="020B0604020202020204" pitchFamily="34" charset="0"/>
                <a:cs typeface="Arial" charset="0"/>
              </a:rPr>
              <a:t>		10,000</a:t>
            </a:r>
            <a:endParaRPr lang="en-US" sz="2100" dirty="0">
              <a:latin typeface="Liberation Sans" panose="020B0604020202020204" pitchFamily="34" charset="0"/>
              <a:cs typeface="Arial"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581144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 name="Rectangle 1"/>
          <p:cNvSpPr/>
          <p:nvPr/>
        </p:nvSpPr>
        <p:spPr>
          <a:xfrm>
            <a:off x="228600" y="5835639"/>
            <a:ext cx="3200400" cy="461665"/>
          </a:xfrm>
          <a:prstGeom prst="rect">
            <a:avLst/>
          </a:prstGeom>
          <a:noFill/>
          <a:ln>
            <a:noFill/>
          </a:ln>
          <a:effectLst/>
        </p:spPr>
        <p:txBody>
          <a:bodyPr wrap="square">
            <a:spAutoFit/>
          </a:bodyPr>
          <a:lstStyle/>
          <a:p>
            <a:pPr algn="l"/>
            <a:r>
              <a:rPr lang="en-US" sz="1200" b="1" dirty="0" smtClean="0">
                <a:latin typeface="Liberation Sans" panose="020B0604020202020204" pitchFamily="34" charset="0"/>
              </a:rPr>
              <a:t>Illustration 10B-4</a:t>
            </a:r>
            <a:endParaRPr lang="en-US" sz="1200" b="1" dirty="0">
              <a:latin typeface="Liberation Sans" panose="020B0604020202020204" pitchFamily="34" charset="0"/>
            </a:endParaRPr>
          </a:p>
          <a:p>
            <a:pPr algn="l"/>
            <a:r>
              <a:rPr lang="en-US" sz="1200" dirty="0">
                <a:latin typeface="Liberation Sans" panose="020B0604020202020204" pitchFamily="34" charset="0"/>
              </a:rPr>
              <a:t>Bond </a:t>
            </a:r>
            <a:r>
              <a:rPr lang="en-US" sz="1200" dirty="0" smtClean="0">
                <a:latin typeface="Liberation Sans" panose="020B0604020202020204" pitchFamily="34" charset="0"/>
              </a:rPr>
              <a:t>premium amortization schedule</a:t>
            </a:r>
            <a:endParaRPr lang="en-US" sz="1200" dirty="0">
              <a:latin typeface="Liberation Sans" panose="020B0604020202020204" pitchFamily="34" charset="0"/>
            </a:endParaRPr>
          </a:p>
        </p:txBody>
      </p:sp>
      <p:sp>
        <p:nvSpPr>
          <p:cNvPr id="7"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Amortizing Bond Premium</a:t>
            </a:r>
            <a:endParaRPr lang="en-US" altLang="en-US" sz="3200" b="1" dirty="0">
              <a:solidFill>
                <a:srgbClr val="CC0000"/>
              </a:solidFill>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pic>
        <p:nvPicPr>
          <p:cNvPr id="3" name="Picture 2"/>
          <p:cNvPicPr>
            <a:picLocks noChangeAspect="1"/>
          </p:cNvPicPr>
          <p:nvPr/>
        </p:nvPicPr>
        <p:blipFill>
          <a:blip r:embed="rId3"/>
          <a:stretch>
            <a:fillRect/>
          </a:stretch>
        </p:blipFill>
        <p:spPr>
          <a:xfrm>
            <a:off x="304800" y="1326603"/>
            <a:ext cx="8534399" cy="4442021"/>
          </a:xfrm>
          <a:prstGeom prst="rect">
            <a:avLst/>
          </a:prstGeom>
          <a:noFill/>
          <a:ln w="19050" cap="sq" algn="ctr">
            <a:solidFill>
              <a:schemeClr val="tx1"/>
            </a:solidFill>
            <a:miter lim="800000"/>
            <a:headEnd type="none" w="sm" len="sm"/>
            <a:tailEnd type="none" w="sm" len="sm"/>
          </a:ln>
          <a:effectLst/>
        </p:spPr>
      </p:pic>
    </p:spTree>
    <p:extLst>
      <p:ext uri="{BB962C8B-B14F-4D97-AF65-F5344CB8AC3E}">
        <p14:creationId xmlns:p14="http://schemas.microsoft.com/office/powerpoint/2010/main" val="1976621911"/>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Text Box 2"/>
          <p:cNvSpPr txBox="1">
            <a:spLocks noChangeArrowheads="1"/>
          </p:cNvSpPr>
          <p:nvPr/>
        </p:nvSpPr>
        <p:spPr bwMode="auto">
          <a:xfrm>
            <a:off x="609600" y="1295400"/>
            <a:ext cx="784860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buSzPct val="80000"/>
            </a:pPr>
            <a:r>
              <a:rPr lang="en-US" altLang="en-US" sz="2300" dirty="0">
                <a:latin typeface="Liberation Sans" panose="020B0604020202020204" pitchFamily="34" charset="0"/>
              </a:rPr>
              <a:t>The term “payroll” pertains to both: </a:t>
            </a:r>
          </a:p>
          <a:p>
            <a:pPr>
              <a:lnSpc>
                <a:spcPct val="125000"/>
              </a:lnSpc>
              <a:spcBef>
                <a:spcPts val="1200"/>
              </a:spcBef>
              <a:buSzPct val="80000"/>
            </a:pPr>
            <a:r>
              <a:rPr lang="en-US" altLang="en-US" sz="2300" b="1" dirty="0">
                <a:latin typeface="Liberation Sans" panose="020B0604020202020204" pitchFamily="34" charset="0"/>
              </a:rPr>
              <a:t>	</a:t>
            </a:r>
            <a:r>
              <a:rPr lang="en-US" altLang="en-US" sz="2200" b="1" dirty="0">
                <a:latin typeface="Liberation Sans" panose="020B0604020202020204" pitchFamily="34" charset="0"/>
              </a:rPr>
              <a:t>Salaries</a:t>
            </a:r>
            <a:r>
              <a:rPr lang="en-US" altLang="en-US" sz="2200" dirty="0">
                <a:latin typeface="Liberation Sans" panose="020B0604020202020204" pitchFamily="34" charset="0"/>
              </a:rPr>
              <a:t> - managerial, administrative, and </a:t>
            </a:r>
            <a:endParaRPr lang="en-US" altLang="en-US" sz="2200" dirty="0" smtClean="0">
              <a:latin typeface="Liberation Sans" panose="020B0604020202020204" pitchFamily="34" charset="0"/>
            </a:endParaRPr>
          </a:p>
          <a:p>
            <a:pPr indent="1588">
              <a:lnSpc>
                <a:spcPct val="125000"/>
              </a:lnSpc>
              <a:spcBef>
                <a:spcPts val="0"/>
              </a:spcBef>
              <a:buSzPct val="80000"/>
            </a:pPr>
            <a:r>
              <a:rPr lang="en-US" altLang="en-US" sz="2200" dirty="0" smtClean="0">
                <a:latin typeface="Liberation Sans" panose="020B0604020202020204" pitchFamily="34" charset="0"/>
              </a:rPr>
              <a:t>sales </a:t>
            </a:r>
            <a:r>
              <a:rPr lang="en-US" altLang="en-US" sz="2200" dirty="0">
                <a:latin typeface="Liberation Sans" panose="020B0604020202020204" pitchFamily="34" charset="0"/>
              </a:rPr>
              <a:t>personnel (monthly or yearly rate).</a:t>
            </a:r>
          </a:p>
          <a:p>
            <a:pPr>
              <a:lnSpc>
                <a:spcPct val="125000"/>
              </a:lnSpc>
              <a:spcBef>
                <a:spcPts val="1200"/>
              </a:spcBef>
              <a:buSzPct val="80000"/>
            </a:pPr>
            <a:r>
              <a:rPr lang="en-US" altLang="en-US" sz="2200" b="1" dirty="0">
                <a:latin typeface="Liberation Sans" panose="020B0604020202020204" pitchFamily="34" charset="0"/>
              </a:rPr>
              <a:t>	Wages</a:t>
            </a:r>
            <a:r>
              <a:rPr lang="en-US" altLang="en-US" sz="2200" dirty="0">
                <a:latin typeface="Liberation Sans" panose="020B0604020202020204" pitchFamily="34" charset="0"/>
              </a:rPr>
              <a:t> - store clerks, factory employees, and manual laborers (rate per hour).</a:t>
            </a:r>
          </a:p>
        </p:txBody>
      </p:sp>
      <p:sp>
        <p:nvSpPr>
          <p:cNvPr id="501772" name="Rectangle 12"/>
          <p:cNvSpPr>
            <a:spLocks noChangeArrowheads="1"/>
          </p:cNvSpPr>
          <p:nvPr/>
        </p:nvSpPr>
        <p:spPr bwMode="auto">
          <a:xfrm>
            <a:off x="609600" y="3914381"/>
            <a:ext cx="7924800" cy="141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25000"/>
              </a:lnSpc>
              <a:spcBef>
                <a:spcPts val="1200"/>
              </a:spcBef>
            </a:pPr>
            <a:r>
              <a:rPr lang="en-US" altLang="en-US" sz="2300" dirty="0">
                <a:latin typeface="Liberation Sans" panose="020B0604020202020204" pitchFamily="34" charset="0"/>
              </a:rPr>
              <a:t>Determining the payroll involves computing three amounts: (1) </a:t>
            </a:r>
            <a:r>
              <a:rPr lang="en-US" altLang="en-US" sz="2300" b="1" dirty="0">
                <a:latin typeface="Liberation Sans" panose="020B0604020202020204" pitchFamily="34" charset="0"/>
              </a:rPr>
              <a:t>gross earnings</a:t>
            </a:r>
            <a:r>
              <a:rPr lang="en-US" altLang="en-US" sz="2300" dirty="0">
                <a:latin typeface="Liberation Sans" panose="020B0604020202020204" pitchFamily="34" charset="0"/>
              </a:rPr>
              <a:t>, (2) </a:t>
            </a:r>
            <a:r>
              <a:rPr lang="en-US" altLang="en-US" sz="2300" b="1" dirty="0">
                <a:latin typeface="Liberation Sans" panose="020B0604020202020204" pitchFamily="34" charset="0"/>
              </a:rPr>
              <a:t>payroll deductions</a:t>
            </a:r>
            <a:r>
              <a:rPr lang="en-US" altLang="en-US" sz="2300" dirty="0">
                <a:latin typeface="Liberation Sans" panose="020B0604020202020204" pitchFamily="34" charset="0"/>
              </a:rPr>
              <a:t>, and (3) </a:t>
            </a:r>
            <a:r>
              <a:rPr lang="en-US" altLang="en-US" sz="2300" b="1" dirty="0">
                <a:latin typeface="Liberation Sans" panose="020B0604020202020204" pitchFamily="34" charset="0"/>
              </a:rPr>
              <a:t>net pay</a:t>
            </a:r>
            <a:r>
              <a:rPr lang="en-US" altLang="en-US" sz="2300" dirty="0">
                <a:latin typeface="Liberation Sans" panose="020B0604020202020204" pitchFamily="34" charset="0"/>
              </a:rPr>
              <a:t>.</a:t>
            </a:r>
          </a:p>
        </p:txBody>
      </p:sp>
      <p:cxnSp>
        <p:nvCxnSpPr>
          <p:cNvPr id="7" name="Straight Connector 6"/>
          <p:cNvCxnSpPr/>
          <p:nvPr/>
        </p:nvCxnSpPr>
        <p:spPr bwMode="auto">
          <a:xfrm flipH="1">
            <a:off x="7010400" y="955344"/>
            <a:ext cx="5688" cy="133065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a:spLocks noChangeArrowheads="1"/>
          </p:cNvSpPr>
          <p:nvPr/>
        </p:nvSpPr>
        <p:spPr bwMode="auto">
          <a:xfrm>
            <a:off x="290286" y="420253"/>
            <a:ext cx="24529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10C</a:t>
            </a:r>
            <a:endParaRPr lang="en-US" altLang="en-US" sz="2400" b="1" dirty="0">
              <a:solidFill>
                <a:schemeClr val="accent3"/>
              </a:solidFill>
              <a:latin typeface="Liberation Sans" panose="020B0604020202020204" pitchFamily="34" charset="0"/>
            </a:endParaRPr>
          </a:p>
        </p:txBody>
      </p:sp>
      <p:sp>
        <p:nvSpPr>
          <p:cNvPr id="12" name="Rectangle 5"/>
          <p:cNvSpPr>
            <a:spLocks noChangeArrowheads="1"/>
          </p:cNvSpPr>
          <p:nvPr/>
        </p:nvSpPr>
        <p:spPr bwMode="auto">
          <a:xfrm>
            <a:off x="2743200" y="421511"/>
            <a:ext cx="60379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Employee-Related Liabilities</a:t>
            </a:r>
            <a:endParaRPr lang="en-US" sz="2800" b="1" dirty="0">
              <a:solidFill>
                <a:schemeClr val="accent3"/>
              </a:solidFill>
              <a:latin typeface="Liberation Sans" panose="020B0604020202020204" pitchFamily="34" charset="0"/>
            </a:endParaRPr>
          </a:p>
        </p:txBody>
      </p:sp>
      <p:sp>
        <p:nvSpPr>
          <p:cNvPr id="13" name="Rectangle 12"/>
          <p:cNvSpPr/>
          <p:nvPr/>
        </p:nvSpPr>
        <p:spPr>
          <a:xfrm>
            <a:off x="7063422" y="1066800"/>
            <a:ext cx="1892922"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11</a:t>
            </a:r>
          </a:p>
          <a:p>
            <a:pPr algn="l"/>
            <a:r>
              <a:rPr lang="en-US" sz="1400" b="1" dirty="0" smtClean="0">
                <a:latin typeface="Liberation Sans" panose="020B0604020202020204" pitchFamily="34" charset="0"/>
              </a:rPr>
              <a:t>Identify types of employee-related liabilities.</a:t>
            </a:r>
            <a:endParaRPr lang="en-US" sz="1400" b="1" dirty="0">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11</a:t>
            </a:r>
            <a:endParaRPr lang="en-US" altLang="en-US" dirty="0"/>
          </a:p>
        </p:txBody>
      </p:sp>
    </p:spTree>
    <p:extLst>
      <p:ext uri="{BB962C8B-B14F-4D97-AF65-F5344CB8AC3E}">
        <p14:creationId xmlns:p14="http://schemas.microsoft.com/office/powerpoint/2010/main" val="3769566722"/>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11 </a:t>
            </a:r>
            <a:endParaRPr lang="en-US" altLang="en-US" dirty="0"/>
          </a:p>
        </p:txBody>
      </p:sp>
      <p:sp>
        <p:nvSpPr>
          <p:cNvPr id="19"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Payroll Deductions</a:t>
            </a:r>
            <a:endParaRPr lang="en-US" altLang="en-US" sz="3200" b="1" dirty="0">
              <a:solidFill>
                <a:srgbClr val="CC0000"/>
              </a:solidFill>
              <a:latin typeface="Liberation Sans" panose="020B0604020202020204" pitchFamily="34" charset="0"/>
            </a:endParaRPr>
          </a:p>
        </p:txBody>
      </p:sp>
      <p:pic>
        <p:nvPicPr>
          <p:cNvPr id="2" name="Picture 1"/>
          <p:cNvPicPr>
            <a:picLocks noChangeAspect="1"/>
          </p:cNvPicPr>
          <p:nvPr/>
        </p:nvPicPr>
        <p:blipFill>
          <a:blip r:embed="rId3"/>
          <a:stretch>
            <a:fillRect/>
          </a:stretch>
        </p:blipFill>
        <p:spPr>
          <a:xfrm>
            <a:off x="304800" y="1371600"/>
            <a:ext cx="8458199" cy="1740398"/>
          </a:xfrm>
          <a:prstGeom prst="rect">
            <a:avLst/>
          </a:prstGeom>
        </p:spPr>
      </p:pic>
      <p:sp>
        <p:nvSpPr>
          <p:cNvPr id="3" name="Rectangle 2"/>
          <p:cNvSpPr/>
          <p:nvPr/>
        </p:nvSpPr>
        <p:spPr>
          <a:xfrm>
            <a:off x="245532" y="3124200"/>
            <a:ext cx="45720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10C-1 </a:t>
            </a:r>
            <a:endParaRPr lang="en-US" sz="1200" b="1" dirty="0" smtClean="0">
              <a:latin typeface="Liberation Sans" panose="020B0604020202020204" pitchFamily="34" charset="0"/>
            </a:endParaRPr>
          </a:p>
          <a:p>
            <a:pPr algn="l"/>
            <a:r>
              <a:rPr lang="en-US" sz="1200" dirty="0" smtClean="0">
                <a:latin typeface="Liberation Sans" panose="020B0604020202020204" pitchFamily="34" charset="0"/>
              </a:rPr>
              <a:t>Summary </a:t>
            </a:r>
            <a:r>
              <a:rPr lang="en-US" sz="1200" dirty="0">
                <a:latin typeface="Liberation Sans" panose="020B0604020202020204" pitchFamily="34" charset="0"/>
              </a:rPr>
              <a:t>of payroll liabilities </a:t>
            </a:r>
          </a:p>
        </p:txBody>
      </p:sp>
    </p:spTree>
    <p:extLst>
      <p:ext uri="{BB962C8B-B14F-4D97-AF65-F5344CB8AC3E}">
        <p14:creationId xmlns:p14="http://schemas.microsoft.com/office/powerpoint/2010/main" val="429920073"/>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5" name="Text Box 5"/>
          <p:cNvSpPr txBox="1">
            <a:spLocks noChangeArrowheads="1"/>
          </p:cNvSpPr>
          <p:nvPr/>
        </p:nvSpPr>
        <p:spPr bwMode="auto">
          <a:xfrm>
            <a:off x="990600" y="2559050"/>
            <a:ext cx="7772400" cy="2169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5549900" algn="r"/>
              </a:tabLst>
              <a:defRPr sz="2400">
                <a:solidFill>
                  <a:schemeClr val="tx1"/>
                </a:solidFill>
                <a:latin typeface="Times New Roman" pitchFamily="18" charset="0"/>
              </a:defRPr>
            </a:lvl1pPr>
            <a:lvl2pPr marL="1028700" indent="-457200" algn="l">
              <a:tabLst>
                <a:tab pos="5549900" algn="r"/>
              </a:tabLst>
              <a:defRPr sz="2400">
                <a:solidFill>
                  <a:schemeClr val="tx1"/>
                </a:solidFill>
                <a:latin typeface="Times New Roman" pitchFamily="18" charset="0"/>
              </a:defRPr>
            </a:lvl2pPr>
            <a:lvl3pPr marL="1600200" indent="-457200" algn="l">
              <a:tabLst>
                <a:tab pos="5549900" algn="r"/>
              </a:tabLst>
              <a:defRPr sz="2400">
                <a:solidFill>
                  <a:schemeClr val="tx1"/>
                </a:solidFill>
                <a:latin typeface="Times New Roman" pitchFamily="18" charset="0"/>
              </a:defRPr>
            </a:lvl3pPr>
            <a:lvl4pPr marL="2171700" indent="-457200" algn="l">
              <a:tabLst>
                <a:tab pos="5549900" algn="r"/>
              </a:tabLst>
              <a:defRPr sz="2400">
                <a:solidFill>
                  <a:schemeClr val="tx1"/>
                </a:solidFill>
                <a:latin typeface="Times New Roman" pitchFamily="18" charset="0"/>
              </a:defRPr>
            </a:lvl4pPr>
            <a:lvl5pPr marL="2743200" indent="-457200" algn="l">
              <a:tabLst>
                <a:tab pos="5549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9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9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9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9900" algn="r"/>
              </a:tabLst>
              <a:defRPr sz="2400">
                <a:solidFill>
                  <a:schemeClr val="tx1"/>
                </a:solidFill>
                <a:latin typeface="Times New Roman" pitchFamily="18" charset="0"/>
              </a:defRPr>
            </a:lvl9pPr>
          </a:lstStyle>
          <a:p>
            <a:pPr marL="457200" indent="-457200">
              <a:spcBef>
                <a:spcPts val="900"/>
              </a:spcBef>
              <a:tabLst>
                <a:tab pos="5549900" algn="r"/>
                <a:tab pos="7027863" algn="r"/>
              </a:tabLst>
            </a:pPr>
            <a:r>
              <a:rPr lang="en-US" altLang="en-US" sz="2100" dirty="0">
                <a:latin typeface="Liberation Sans" panose="020B0604020202020204" pitchFamily="34" charset="0"/>
                <a:cs typeface="Arial" charset="0"/>
              </a:rPr>
              <a:t>Salaries and Wages Expense	10,000</a:t>
            </a:r>
          </a:p>
          <a:p>
            <a:pPr marL="457200" indent="-457200">
              <a:spcBef>
                <a:spcPts val="900"/>
              </a:spcBef>
              <a:tabLst>
                <a:tab pos="5549900" algn="r"/>
                <a:tab pos="7027863" algn="r"/>
              </a:tabLst>
            </a:pPr>
            <a:r>
              <a:rPr lang="en-US" altLang="en-US" sz="2100" dirty="0" smtClean="0">
                <a:latin typeface="Liberation Sans" panose="020B0604020202020204" pitchFamily="34" charset="0"/>
                <a:cs typeface="Arial" charset="0"/>
              </a:rPr>
              <a:t>	Withholding </a:t>
            </a:r>
            <a:r>
              <a:rPr lang="en-US" altLang="en-US" sz="2100" dirty="0">
                <a:latin typeface="Liberation Sans" panose="020B0604020202020204" pitchFamily="34" charset="0"/>
                <a:cs typeface="Arial" charset="0"/>
              </a:rPr>
              <a:t>Taxes Payable  </a:t>
            </a:r>
            <a:r>
              <a:rPr lang="en-US" altLang="en-US" sz="2100" dirty="0" smtClean="0">
                <a:latin typeface="Liberation Sans" panose="020B0604020202020204" pitchFamily="34" charset="0"/>
                <a:cs typeface="Arial" charset="0"/>
              </a:rPr>
              <a:t>		1,320 </a:t>
            </a:r>
          </a:p>
          <a:p>
            <a:pPr marL="457200" indent="-457200">
              <a:spcBef>
                <a:spcPts val="900"/>
              </a:spcBef>
              <a:tabLst>
                <a:tab pos="5549900" algn="r"/>
                <a:tab pos="7027863" algn="r"/>
              </a:tabLst>
            </a:pPr>
            <a:r>
              <a:rPr lang="en-US" altLang="en-US" sz="2100" dirty="0" smtClean="0">
                <a:latin typeface="Liberation Sans" panose="020B0604020202020204" pitchFamily="34" charset="0"/>
                <a:cs typeface="Arial" charset="0"/>
              </a:rPr>
              <a:t>	Social </a:t>
            </a:r>
            <a:r>
              <a:rPr lang="en-US" altLang="en-US" sz="2100" dirty="0">
                <a:latin typeface="Liberation Sans" panose="020B0604020202020204" pitchFamily="34" charset="0"/>
                <a:cs typeface="Arial" charset="0"/>
              </a:rPr>
              <a:t>Security Taxes Payable  </a:t>
            </a:r>
            <a:r>
              <a:rPr lang="en-US" altLang="en-US" sz="2100" dirty="0" smtClean="0">
                <a:latin typeface="Liberation Sans" panose="020B0604020202020204" pitchFamily="34" charset="0"/>
                <a:cs typeface="Arial" charset="0"/>
              </a:rPr>
              <a:t>		800 </a:t>
            </a:r>
          </a:p>
          <a:p>
            <a:pPr marL="457200" indent="-457200">
              <a:spcBef>
                <a:spcPts val="900"/>
              </a:spcBef>
              <a:tabLst>
                <a:tab pos="5549900" algn="r"/>
                <a:tab pos="7027863" algn="r"/>
              </a:tabLst>
            </a:pPr>
            <a:r>
              <a:rPr lang="en-US" altLang="en-US" sz="2100" dirty="0" smtClean="0">
                <a:latin typeface="Liberation Sans" panose="020B0604020202020204" pitchFamily="34" charset="0"/>
                <a:cs typeface="Arial" charset="0"/>
              </a:rPr>
              <a:t>	Union </a:t>
            </a:r>
            <a:r>
              <a:rPr lang="en-US" altLang="en-US" sz="2100" dirty="0">
                <a:latin typeface="Liberation Sans" panose="020B0604020202020204" pitchFamily="34" charset="0"/>
                <a:cs typeface="Arial" charset="0"/>
              </a:rPr>
              <a:t>Dues Payable  </a:t>
            </a:r>
            <a:r>
              <a:rPr lang="en-US" altLang="en-US" sz="2100" dirty="0" smtClean="0">
                <a:latin typeface="Liberation Sans" panose="020B0604020202020204" pitchFamily="34" charset="0"/>
                <a:cs typeface="Arial" charset="0"/>
              </a:rPr>
              <a:t>		88 </a:t>
            </a:r>
          </a:p>
          <a:p>
            <a:pPr marL="457200" indent="-457200">
              <a:spcBef>
                <a:spcPts val="900"/>
              </a:spcBef>
              <a:tabLst>
                <a:tab pos="5549900" algn="r"/>
                <a:tab pos="7027863" algn="r"/>
              </a:tabLst>
            </a:pP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Cash   		7,792</a:t>
            </a:r>
            <a:endParaRPr lang="en-US" altLang="en-US" sz="2100" dirty="0">
              <a:latin typeface="Liberation Sans" panose="020B0604020202020204" pitchFamily="34" charset="0"/>
              <a:cs typeface="Arial" charset="0"/>
            </a:endParaRPr>
          </a:p>
        </p:txBody>
      </p:sp>
      <p:sp>
        <p:nvSpPr>
          <p:cNvPr id="522263" name="Text Box 23"/>
          <p:cNvSpPr txBox="1">
            <a:spLocks noChangeArrowheads="1"/>
          </p:cNvSpPr>
          <p:nvPr/>
        </p:nvSpPr>
        <p:spPr bwMode="auto">
          <a:xfrm>
            <a:off x="457200" y="4800600"/>
            <a:ext cx="8077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7900" indent="-457200" algn="l">
              <a:defRPr sz="2400">
                <a:solidFill>
                  <a:schemeClr val="tx1"/>
                </a:solidFill>
                <a:latin typeface="Times New Roman" pitchFamily="18" charset="0"/>
              </a:defRPr>
            </a:lvl2pPr>
            <a:lvl3pPr marL="1549400" indent="-457200" algn="l">
              <a:defRPr sz="2400">
                <a:solidFill>
                  <a:schemeClr val="tx1"/>
                </a:solidFill>
                <a:latin typeface="Times New Roman" pitchFamily="18" charset="0"/>
              </a:defRPr>
            </a:lvl3pPr>
            <a:lvl4pPr marL="2120900" indent="-457200" algn="l">
              <a:defRPr sz="2400">
                <a:solidFill>
                  <a:schemeClr val="tx1"/>
                </a:solidFill>
                <a:latin typeface="Times New Roman" pitchFamily="18" charset="0"/>
              </a:defRPr>
            </a:lvl4pPr>
            <a:lvl5pPr marL="2692400" indent="-457200" algn="l">
              <a:defRPr sz="2400">
                <a:solidFill>
                  <a:schemeClr val="tx1"/>
                </a:solidFill>
                <a:latin typeface="Times New Roman" pitchFamily="18" charset="0"/>
              </a:defRPr>
            </a:lvl5pPr>
            <a:lvl6pPr marL="3149600" indent="-457200" eaLnBrk="0" fontAlgn="base" hangingPunct="0">
              <a:spcBef>
                <a:spcPct val="0"/>
              </a:spcBef>
              <a:spcAft>
                <a:spcPct val="0"/>
              </a:spcAft>
              <a:defRPr sz="2400">
                <a:solidFill>
                  <a:schemeClr val="tx1"/>
                </a:solidFill>
                <a:latin typeface="Times New Roman" pitchFamily="18" charset="0"/>
              </a:defRPr>
            </a:lvl6pPr>
            <a:lvl7pPr marL="3606800" indent="-457200" eaLnBrk="0" fontAlgn="base" hangingPunct="0">
              <a:spcBef>
                <a:spcPct val="0"/>
              </a:spcBef>
              <a:spcAft>
                <a:spcPct val="0"/>
              </a:spcAft>
              <a:defRPr sz="2400">
                <a:solidFill>
                  <a:schemeClr val="tx1"/>
                </a:solidFill>
                <a:latin typeface="Times New Roman" pitchFamily="18" charset="0"/>
              </a:defRPr>
            </a:lvl7pPr>
            <a:lvl8pPr marL="4064000" indent="-457200" eaLnBrk="0" fontAlgn="base" hangingPunct="0">
              <a:spcBef>
                <a:spcPct val="0"/>
              </a:spcBef>
              <a:spcAft>
                <a:spcPct val="0"/>
              </a:spcAft>
              <a:defRPr sz="2400">
                <a:solidFill>
                  <a:schemeClr val="tx1"/>
                </a:solidFill>
                <a:latin typeface="Times New Roman" pitchFamily="18" charset="0"/>
              </a:defRPr>
            </a:lvl8pPr>
            <a:lvl9pPr marL="4521200" indent="-4572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2100" dirty="0">
                <a:latin typeface="Liberation Sans" panose="020B0604020202020204" pitchFamily="34" charset="0"/>
              </a:rPr>
              <a:t>Record the </a:t>
            </a:r>
            <a:r>
              <a:rPr lang="en-US" altLang="en-US" sz="2100" dirty="0" smtClean="0">
                <a:latin typeface="Liberation Sans" panose="020B0604020202020204" pitchFamily="34" charset="0"/>
              </a:rPr>
              <a:t>employer payroll taxes.</a:t>
            </a:r>
            <a:endParaRPr lang="en-US" altLang="en-US" sz="2100" dirty="0">
              <a:latin typeface="Liberation Sans" panose="020B0604020202020204" pitchFamily="34" charset="0"/>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11 </a:t>
            </a:r>
            <a:endParaRPr lang="en-US" altLang="en-US" dirty="0"/>
          </a:p>
        </p:txBody>
      </p:sp>
      <p:sp>
        <p:nvSpPr>
          <p:cNvPr id="19"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006600"/>
                </a:solidFill>
                <a:latin typeface="Liberation Sans" panose="020B0604020202020204" pitchFamily="34" charset="0"/>
              </a:rPr>
              <a:t>PAYROLL DEDUCTIONS EXAMPLE</a:t>
            </a:r>
            <a:endParaRPr lang="en-US" altLang="en-US" sz="3200" b="1" dirty="0">
              <a:solidFill>
                <a:srgbClr val="006600"/>
              </a:solidFill>
              <a:latin typeface="Liberation Sans" panose="020B0604020202020204" pitchFamily="34" charset="0"/>
            </a:endParaRPr>
          </a:p>
        </p:txBody>
      </p:sp>
      <p:sp>
        <p:nvSpPr>
          <p:cNvPr id="2" name="Rectangle 1"/>
          <p:cNvSpPr/>
          <p:nvPr/>
        </p:nvSpPr>
        <p:spPr>
          <a:xfrm>
            <a:off x="609600" y="1243169"/>
            <a:ext cx="8153400"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sz="2100" dirty="0">
                <a:latin typeface="Liberation Sans" panose="020B0604020202020204" pitchFamily="34" charset="0"/>
              </a:rPr>
              <a:t>Assume a weekly payroll of $10,000 entirely subject to Social Security taxes (8%), with income tax withholding of $1,320 and union dues of $88 deducted.</a:t>
            </a:r>
          </a:p>
        </p:txBody>
      </p:sp>
      <p:sp>
        <p:nvSpPr>
          <p:cNvPr id="17" name="Text Box 5"/>
          <p:cNvSpPr txBox="1">
            <a:spLocks noChangeArrowheads="1"/>
          </p:cNvSpPr>
          <p:nvPr/>
        </p:nvSpPr>
        <p:spPr bwMode="auto">
          <a:xfrm>
            <a:off x="990600" y="5373975"/>
            <a:ext cx="7772400" cy="854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5549900" algn="r"/>
              </a:tabLst>
              <a:defRPr sz="2400">
                <a:solidFill>
                  <a:schemeClr val="tx1"/>
                </a:solidFill>
                <a:latin typeface="Times New Roman" pitchFamily="18" charset="0"/>
              </a:defRPr>
            </a:lvl1pPr>
            <a:lvl2pPr marL="1028700" indent="-457200" algn="l">
              <a:tabLst>
                <a:tab pos="5549900" algn="r"/>
              </a:tabLst>
              <a:defRPr sz="2400">
                <a:solidFill>
                  <a:schemeClr val="tx1"/>
                </a:solidFill>
                <a:latin typeface="Times New Roman" pitchFamily="18" charset="0"/>
              </a:defRPr>
            </a:lvl2pPr>
            <a:lvl3pPr marL="1600200" indent="-457200" algn="l">
              <a:tabLst>
                <a:tab pos="5549900" algn="r"/>
              </a:tabLst>
              <a:defRPr sz="2400">
                <a:solidFill>
                  <a:schemeClr val="tx1"/>
                </a:solidFill>
                <a:latin typeface="Times New Roman" pitchFamily="18" charset="0"/>
              </a:defRPr>
            </a:lvl3pPr>
            <a:lvl4pPr marL="2171700" indent="-457200" algn="l">
              <a:tabLst>
                <a:tab pos="5549900" algn="r"/>
              </a:tabLst>
              <a:defRPr sz="2400">
                <a:solidFill>
                  <a:schemeClr val="tx1"/>
                </a:solidFill>
                <a:latin typeface="Times New Roman" pitchFamily="18" charset="0"/>
              </a:defRPr>
            </a:lvl4pPr>
            <a:lvl5pPr marL="2743200" indent="-457200" algn="l">
              <a:tabLst>
                <a:tab pos="5549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9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9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9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9900" algn="r"/>
              </a:tabLst>
              <a:defRPr sz="2400">
                <a:solidFill>
                  <a:schemeClr val="tx1"/>
                </a:solidFill>
                <a:latin typeface="Times New Roman" pitchFamily="18" charset="0"/>
              </a:defRPr>
            </a:lvl9pPr>
          </a:lstStyle>
          <a:p>
            <a:pPr marL="457200" indent="-457200">
              <a:spcBef>
                <a:spcPts val="900"/>
              </a:spcBef>
              <a:tabLst>
                <a:tab pos="5549900" algn="r"/>
                <a:tab pos="7027863" algn="r"/>
              </a:tabLst>
            </a:pPr>
            <a:r>
              <a:rPr lang="en-US" altLang="en-US" sz="2100" dirty="0" smtClean="0">
                <a:latin typeface="Liberation Sans" panose="020B0604020202020204" pitchFamily="34" charset="0"/>
                <a:cs typeface="Arial" charset="0"/>
              </a:rPr>
              <a:t>Payroll </a:t>
            </a:r>
            <a:r>
              <a:rPr lang="en-US" altLang="en-US" sz="2100" dirty="0">
                <a:latin typeface="Liberation Sans" panose="020B0604020202020204" pitchFamily="34" charset="0"/>
                <a:cs typeface="Arial" charset="0"/>
              </a:rPr>
              <a:t>Tax Expense </a:t>
            </a:r>
            <a:r>
              <a:rPr lang="en-US" altLang="en-US" sz="2100" dirty="0" smtClean="0">
                <a:latin typeface="Liberation Sans" panose="020B0604020202020204" pitchFamily="34" charset="0"/>
                <a:cs typeface="Arial" charset="0"/>
              </a:rPr>
              <a:t>	800 </a:t>
            </a:r>
          </a:p>
          <a:p>
            <a:pPr marL="457200" indent="-457200">
              <a:spcBef>
                <a:spcPts val="900"/>
              </a:spcBef>
              <a:tabLst>
                <a:tab pos="5549900" algn="r"/>
                <a:tab pos="7027863" algn="r"/>
              </a:tabLst>
            </a:pPr>
            <a:r>
              <a:rPr lang="en-US" altLang="en-US" sz="2100" dirty="0" smtClean="0">
                <a:latin typeface="Liberation Sans" panose="020B0604020202020204" pitchFamily="34" charset="0"/>
                <a:cs typeface="Arial" charset="0"/>
              </a:rPr>
              <a:t>	Social </a:t>
            </a:r>
            <a:r>
              <a:rPr lang="en-US" altLang="en-US" sz="2100" dirty="0">
                <a:latin typeface="Liberation Sans" panose="020B0604020202020204" pitchFamily="34" charset="0"/>
                <a:cs typeface="Arial" charset="0"/>
              </a:rPr>
              <a:t>Security Taxes Payable  </a:t>
            </a:r>
            <a:r>
              <a:rPr lang="en-US" altLang="en-US" sz="2100" dirty="0" smtClean="0">
                <a:latin typeface="Liberation Sans" panose="020B0604020202020204" pitchFamily="34" charset="0"/>
                <a:cs typeface="Arial" charset="0"/>
              </a:rPr>
              <a:t>		800</a:t>
            </a:r>
            <a:endParaRPr lang="en-US" altLang="en-US" sz="2100" dirty="0">
              <a:latin typeface="Liberation Sans" panose="020B0604020202020204" pitchFamily="34" charset="0"/>
              <a:cs typeface="Arial" charset="0"/>
            </a:endParaRPr>
          </a:p>
        </p:txBody>
      </p:sp>
    </p:spTree>
    <p:extLst>
      <p:ext uri="{BB962C8B-B14F-4D97-AF65-F5344CB8AC3E}">
        <p14:creationId xmlns:p14="http://schemas.microsoft.com/office/powerpoint/2010/main" val="1345666142"/>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ext Box 2"/>
          <p:cNvSpPr txBox="1">
            <a:spLocks noChangeArrowheads="1"/>
          </p:cNvSpPr>
          <p:nvPr/>
        </p:nvSpPr>
        <p:spPr bwMode="auto">
          <a:xfrm>
            <a:off x="609600" y="1295400"/>
            <a:ext cx="7848600"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25000"/>
              </a:spcBef>
              <a:buSzPct val="80000"/>
              <a:defRPr sz="2300" b="1">
                <a:latin typeface="Liberation Sans" panose="020B0604020202020204" pitchFamily="34" charset="0"/>
              </a:defRPr>
            </a:lvl1pPr>
            <a:lvl2pPr marL="1028700" indent="-457200" algn="l"/>
            <a:lvl3pPr marL="1544638" indent="-457200" algn="l"/>
            <a:lvl4pPr marL="2116138" indent="-457200" algn="l"/>
            <a:lvl5pPr marL="2687638" indent="-457200" algn="l"/>
            <a:lvl6pPr marL="3144838" indent="-457200" eaLnBrk="0" fontAlgn="base" hangingPunct="0">
              <a:spcBef>
                <a:spcPct val="0"/>
              </a:spcBef>
              <a:spcAft>
                <a:spcPct val="0"/>
              </a:spcAft>
            </a:lvl6pPr>
            <a:lvl7pPr marL="3602038" indent="-457200" eaLnBrk="0" fontAlgn="base" hangingPunct="0">
              <a:spcBef>
                <a:spcPct val="0"/>
              </a:spcBef>
              <a:spcAft>
                <a:spcPct val="0"/>
              </a:spcAft>
            </a:lvl7pPr>
            <a:lvl8pPr marL="4059238" indent="-457200" eaLnBrk="0" fontAlgn="base" hangingPunct="0">
              <a:spcBef>
                <a:spcPct val="0"/>
              </a:spcBef>
              <a:spcAft>
                <a:spcPct val="0"/>
              </a:spcAft>
            </a:lvl8pPr>
            <a:lvl9pPr marL="4516438" indent="-457200" eaLnBrk="0" fontAlgn="base" hangingPunct="0">
              <a:spcBef>
                <a:spcPct val="0"/>
              </a:spcBef>
              <a:spcAft>
                <a:spcPct val="0"/>
              </a:spcAft>
            </a:lvl9pPr>
          </a:lstStyle>
          <a:p>
            <a:r>
              <a:rPr lang="en-US" altLang="en-US" sz="2200" dirty="0"/>
              <a:t>Illustration: </a:t>
            </a:r>
            <a:r>
              <a:rPr lang="en-US" altLang="en-US" sz="2200" b="0" dirty="0" smtClean="0"/>
              <a:t>Palmer </a:t>
            </a:r>
            <a:r>
              <a:rPr lang="en-US" altLang="en-US" sz="2200" b="0" dirty="0"/>
              <a:t>Inc. shows income for the year 2017 of $100,000. It will pay out bonuses of $10,700 in January 2018. Palmer makes an adjusting entry dated December 31, 2017, to record the bonuses as  follows. </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11 </a:t>
            </a:r>
            <a:endParaRPr lang="en-US" altLang="en-US" dirty="0"/>
          </a:p>
        </p:txBody>
      </p:sp>
      <p:sp>
        <p:nvSpPr>
          <p:cNvPr id="13" name="Rectangle 2"/>
          <p:cNvSpPr>
            <a:spLocks noChangeArrowheads="1"/>
          </p:cNvSpPr>
          <p:nvPr/>
        </p:nvSpPr>
        <p:spPr bwMode="auto">
          <a:xfrm>
            <a:off x="623248" y="304800"/>
            <a:ext cx="8063552"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Profit-Sharing and Bonus Plans</a:t>
            </a:r>
            <a:endParaRPr lang="en-US" altLang="en-US" sz="3200" b="1"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990600" y="3200400"/>
            <a:ext cx="7772400" cy="854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5549900" algn="r"/>
              </a:tabLst>
              <a:defRPr sz="2400">
                <a:solidFill>
                  <a:schemeClr val="tx1"/>
                </a:solidFill>
                <a:latin typeface="Times New Roman" pitchFamily="18" charset="0"/>
              </a:defRPr>
            </a:lvl1pPr>
            <a:lvl2pPr marL="1028700" indent="-457200" algn="l">
              <a:tabLst>
                <a:tab pos="5549900" algn="r"/>
              </a:tabLst>
              <a:defRPr sz="2400">
                <a:solidFill>
                  <a:schemeClr val="tx1"/>
                </a:solidFill>
                <a:latin typeface="Times New Roman" pitchFamily="18" charset="0"/>
              </a:defRPr>
            </a:lvl2pPr>
            <a:lvl3pPr marL="1600200" indent="-457200" algn="l">
              <a:tabLst>
                <a:tab pos="5549900" algn="r"/>
              </a:tabLst>
              <a:defRPr sz="2400">
                <a:solidFill>
                  <a:schemeClr val="tx1"/>
                </a:solidFill>
                <a:latin typeface="Times New Roman" pitchFamily="18" charset="0"/>
              </a:defRPr>
            </a:lvl3pPr>
            <a:lvl4pPr marL="2171700" indent="-457200" algn="l">
              <a:tabLst>
                <a:tab pos="5549900" algn="r"/>
              </a:tabLst>
              <a:defRPr sz="2400">
                <a:solidFill>
                  <a:schemeClr val="tx1"/>
                </a:solidFill>
                <a:latin typeface="Times New Roman" pitchFamily="18" charset="0"/>
              </a:defRPr>
            </a:lvl4pPr>
            <a:lvl5pPr marL="2743200" indent="-457200" algn="l">
              <a:tabLst>
                <a:tab pos="5549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9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9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9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9900" algn="r"/>
              </a:tabLst>
              <a:defRPr sz="2400">
                <a:solidFill>
                  <a:schemeClr val="tx1"/>
                </a:solidFill>
                <a:latin typeface="Times New Roman" pitchFamily="18" charset="0"/>
              </a:defRPr>
            </a:lvl9pPr>
          </a:lstStyle>
          <a:p>
            <a:pPr marL="457200" indent="-457200">
              <a:spcBef>
                <a:spcPts val="900"/>
              </a:spcBef>
              <a:tabLst>
                <a:tab pos="5549900" algn="r"/>
                <a:tab pos="7485063" algn="r"/>
              </a:tabLst>
            </a:pPr>
            <a:r>
              <a:rPr lang="en-US" altLang="en-US" sz="2100" dirty="0">
                <a:latin typeface="Liberation Sans" panose="020B0604020202020204" pitchFamily="34" charset="0"/>
                <a:cs typeface="Arial" charset="0"/>
              </a:rPr>
              <a:t>Salaries and Wages Expense </a:t>
            </a:r>
            <a:r>
              <a:rPr lang="en-US" altLang="en-US" sz="2100" dirty="0" smtClean="0">
                <a:latin typeface="Liberation Sans" panose="020B0604020202020204" pitchFamily="34" charset="0"/>
                <a:cs typeface="Arial" charset="0"/>
              </a:rPr>
              <a:t>	10,700 </a:t>
            </a:r>
          </a:p>
          <a:p>
            <a:pPr marL="457200" indent="-457200">
              <a:spcBef>
                <a:spcPts val="900"/>
              </a:spcBef>
              <a:tabLst>
                <a:tab pos="5549900" algn="r"/>
                <a:tab pos="6970713" algn="r"/>
              </a:tabLst>
            </a:pPr>
            <a:r>
              <a:rPr lang="en-US" altLang="en-US" sz="2100" dirty="0" smtClean="0">
                <a:latin typeface="Liberation Sans" panose="020B0604020202020204" pitchFamily="34" charset="0"/>
                <a:cs typeface="Arial" charset="0"/>
              </a:rPr>
              <a:t>	Salaries </a:t>
            </a:r>
            <a:r>
              <a:rPr lang="en-US" altLang="en-US" sz="2100" dirty="0">
                <a:latin typeface="Liberation Sans" panose="020B0604020202020204" pitchFamily="34" charset="0"/>
                <a:cs typeface="Arial" charset="0"/>
              </a:rPr>
              <a:t>and Wages Payable  </a:t>
            </a:r>
            <a:r>
              <a:rPr lang="en-US" altLang="en-US" sz="2100" dirty="0" smtClean="0">
                <a:latin typeface="Liberation Sans" panose="020B0604020202020204" pitchFamily="34" charset="0"/>
                <a:cs typeface="Arial" charset="0"/>
              </a:rPr>
              <a:t>		10,700 </a:t>
            </a:r>
            <a:endParaRPr lang="en-US" altLang="en-US" sz="2100" dirty="0">
              <a:latin typeface="Liberation Sans" panose="020B0604020202020204" pitchFamily="34" charset="0"/>
              <a:cs typeface="Arial" charset="0"/>
            </a:endParaRPr>
          </a:p>
        </p:txBody>
      </p:sp>
      <p:sp>
        <p:nvSpPr>
          <p:cNvPr id="15" name="Text Box 2"/>
          <p:cNvSpPr txBox="1">
            <a:spLocks noChangeArrowheads="1"/>
          </p:cNvSpPr>
          <p:nvPr/>
        </p:nvSpPr>
        <p:spPr bwMode="auto">
          <a:xfrm>
            <a:off x="609600" y="4403720"/>
            <a:ext cx="7848600" cy="901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5000"/>
              </a:lnSpc>
              <a:spcBef>
                <a:spcPct val="25000"/>
              </a:spcBef>
              <a:buSzPct val="80000"/>
              <a:defRPr sz="2300" b="1">
                <a:latin typeface="Liberation Sans" panose="020B0604020202020204" pitchFamily="34" charset="0"/>
              </a:defRPr>
            </a:lvl1pPr>
            <a:lvl2pPr marL="1028700" indent="-457200" algn="l"/>
            <a:lvl3pPr marL="1544638" indent="-457200" algn="l"/>
            <a:lvl4pPr marL="2116138" indent="-457200" algn="l"/>
            <a:lvl5pPr marL="2687638" indent="-457200" algn="l"/>
            <a:lvl6pPr marL="3144838" indent="-457200" eaLnBrk="0" fontAlgn="base" hangingPunct="0">
              <a:spcBef>
                <a:spcPct val="0"/>
              </a:spcBef>
              <a:spcAft>
                <a:spcPct val="0"/>
              </a:spcAft>
            </a:lvl6pPr>
            <a:lvl7pPr marL="3602038" indent="-457200" eaLnBrk="0" fontAlgn="base" hangingPunct="0">
              <a:spcBef>
                <a:spcPct val="0"/>
              </a:spcBef>
              <a:spcAft>
                <a:spcPct val="0"/>
              </a:spcAft>
            </a:lvl7pPr>
            <a:lvl8pPr marL="4059238" indent="-457200" eaLnBrk="0" fontAlgn="base" hangingPunct="0">
              <a:spcBef>
                <a:spcPct val="0"/>
              </a:spcBef>
              <a:spcAft>
                <a:spcPct val="0"/>
              </a:spcAft>
            </a:lvl8pPr>
            <a:lvl9pPr marL="4516438" indent="-457200" eaLnBrk="0" fontAlgn="base" hangingPunct="0">
              <a:spcBef>
                <a:spcPct val="0"/>
              </a:spcBef>
              <a:spcAft>
                <a:spcPct val="0"/>
              </a:spcAft>
            </a:lvl9pPr>
          </a:lstStyle>
          <a:p>
            <a:r>
              <a:rPr lang="en-US" altLang="en-US" sz="2200" b="0" dirty="0"/>
              <a:t>In January 2018, when Palmer pays the bonus, it makes this journal entry: </a:t>
            </a:r>
          </a:p>
        </p:txBody>
      </p:sp>
      <p:sp>
        <p:nvSpPr>
          <p:cNvPr id="16" name="Text Box 5"/>
          <p:cNvSpPr txBox="1">
            <a:spLocks noChangeArrowheads="1"/>
          </p:cNvSpPr>
          <p:nvPr/>
        </p:nvSpPr>
        <p:spPr bwMode="auto">
          <a:xfrm>
            <a:off x="990600" y="5410200"/>
            <a:ext cx="7772400" cy="8540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tabLst>
                <a:tab pos="5549900" algn="r"/>
              </a:tabLst>
              <a:defRPr sz="2400">
                <a:solidFill>
                  <a:schemeClr val="tx1"/>
                </a:solidFill>
                <a:latin typeface="Times New Roman" pitchFamily="18" charset="0"/>
              </a:defRPr>
            </a:lvl1pPr>
            <a:lvl2pPr marL="1028700" indent="-457200" algn="l">
              <a:tabLst>
                <a:tab pos="5549900" algn="r"/>
              </a:tabLst>
              <a:defRPr sz="2400">
                <a:solidFill>
                  <a:schemeClr val="tx1"/>
                </a:solidFill>
                <a:latin typeface="Times New Roman" pitchFamily="18" charset="0"/>
              </a:defRPr>
            </a:lvl2pPr>
            <a:lvl3pPr marL="1600200" indent="-457200" algn="l">
              <a:tabLst>
                <a:tab pos="5549900" algn="r"/>
              </a:tabLst>
              <a:defRPr sz="2400">
                <a:solidFill>
                  <a:schemeClr val="tx1"/>
                </a:solidFill>
                <a:latin typeface="Times New Roman" pitchFamily="18" charset="0"/>
              </a:defRPr>
            </a:lvl3pPr>
            <a:lvl4pPr marL="2171700" indent="-457200" algn="l">
              <a:tabLst>
                <a:tab pos="5549900" algn="r"/>
              </a:tabLst>
              <a:defRPr sz="2400">
                <a:solidFill>
                  <a:schemeClr val="tx1"/>
                </a:solidFill>
                <a:latin typeface="Times New Roman" pitchFamily="18" charset="0"/>
              </a:defRPr>
            </a:lvl4pPr>
            <a:lvl5pPr marL="2743200" indent="-457200" algn="l">
              <a:tabLst>
                <a:tab pos="5549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549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549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549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549900" algn="r"/>
              </a:tabLst>
              <a:defRPr sz="2400">
                <a:solidFill>
                  <a:schemeClr val="tx1"/>
                </a:solidFill>
                <a:latin typeface="Times New Roman" pitchFamily="18" charset="0"/>
              </a:defRPr>
            </a:lvl9pPr>
          </a:lstStyle>
          <a:p>
            <a:pPr marL="457200" indent="-457200">
              <a:spcBef>
                <a:spcPts val="900"/>
              </a:spcBef>
              <a:tabLst>
                <a:tab pos="5549900" algn="r"/>
                <a:tab pos="7485063" algn="r"/>
              </a:tabLst>
            </a:pPr>
            <a:r>
              <a:rPr lang="en-US" altLang="en-US" sz="2100" dirty="0">
                <a:latin typeface="Liberation Sans" panose="020B0604020202020204" pitchFamily="34" charset="0"/>
                <a:cs typeface="Arial" charset="0"/>
              </a:rPr>
              <a:t>Salaries and Wages </a:t>
            </a:r>
            <a:r>
              <a:rPr lang="en-US" altLang="en-US" sz="2100" dirty="0" smtClean="0">
                <a:latin typeface="Liberation Sans" panose="020B0604020202020204" pitchFamily="34" charset="0"/>
                <a:cs typeface="Arial" charset="0"/>
              </a:rPr>
              <a:t>Payable 	10,700 </a:t>
            </a:r>
          </a:p>
          <a:p>
            <a:pPr marL="457200" indent="-457200">
              <a:spcBef>
                <a:spcPts val="900"/>
              </a:spcBef>
              <a:tabLst>
                <a:tab pos="5549900" algn="r"/>
                <a:tab pos="6970713" algn="r"/>
              </a:tabLst>
            </a:pPr>
            <a:r>
              <a:rPr lang="en-US" altLang="en-US" sz="2100" dirty="0" smtClean="0">
                <a:latin typeface="Liberation Sans" panose="020B0604020202020204" pitchFamily="34" charset="0"/>
                <a:cs typeface="Arial" charset="0"/>
              </a:rPr>
              <a:t>	Cash		10,700 </a:t>
            </a:r>
            <a:endParaRPr lang="en-US" altLang="en-US" sz="2100" dirty="0">
              <a:latin typeface="Liberation Sans" panose="020B0604020202020204" pitchFamily="34" charset="0"/>
              <a:cs typeface="Arial" charset="0"/>
            </a:endParaRPr>
          </a:p>
        </p:txBody>
      </p:sp>
    </p:spTree>
    <p:extLst>
      <p:ext uri="{BB962C8B-B14F-4D97-AF65-F5344CB8AC3E}">
        <p14:creationId xmlns:p14="http://schemas.microsoft.com/office/powerpoint/2010/main" val="3697718566"/>
      </p:ext>
    </p:extLst>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0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basic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of a liability under GAAP and IFRS is very similar. Liabilities may be legally enforceable via a contract or law but need not be; that is, they can arise due to normal business practice or customs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GAAP and IFRS classify liabilities as current or non-current on the face of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IFRS </a:t>
            </a:r>
            <a:r>
              <a:rPr lang="en-US" sz="1800" b="0" dirty="0" smtClean="0">
                <a:solidFill>
                  <a:schemeClr val="tx1"/>
                </a:solidFill>
                <a:latin typeface="Liberation Sans" panose="020B0604020202020204" pitchFamily="34" charset="0"/>
              </a:rPr>
              <a:t>specifically </a:t>
            </a:r>
            <a:r>
              <a:rPr lang="en-US" sz="1800" b="0" dirty="0">
                <a:solidFill>
                  <a:schemeClr val="tx1"/>
                </a:solidFill>
                <a:latin typeface="Liberation Sans" panose="020B0604020202020204" pitchFamily="34" charset="0"/>
              </a:rPr>
              <a:t>states, however, that industries where a presentation based on liquidity would be considered to provide more useful information (such as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institutions) can use that format instead</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basic calculation for bond valuation is the same under GAAP and IFRS. In addition, the accounting for bond liability transactions is essentially the same between GAAP and IFRS.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4008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461479" y="457200"/>
            <a:ext cx="2530121" cy="1015663"/>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12</a:t>
            </a:r>
            <a:endParaRPr lang="en-US" sz="18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Compare </a:t>
            </a:r>
            <a:r>
              <a:rPr lang="en-US" sz="1400" b="1" dirty="0">
                <a:latin typeface="Liberation Sans" panose="020B0604020202020204" pitchFamily="34" charset="0"/>
              </a:rPr>
              <a:t>the accounting for liabilities under IFRS and U.S. GAAP.</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50308376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Text Box 5"/>
          <p:cNvSpPr txBox="1">
            <a:spLocks noChangeArrowheads="1"/>
          </p:cNvSpPr>
          <p:nvPr/>
        </p:nvSpPr>
        <p:spPr bwMode="auto">
          <a:xfrm>
            <a:off x="1600200" y="3659188"/>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Notes </a:t>
            </a:r>
            <a:r>
              <a:rPr lang="en-US" altLang="en-US" sz="2200" dirty="0" smtClean="0">
                <a:latin typeface="Arial" panose="020B0604020202020204" pitchFamily="34" charset="0"/>
                <a:cs typeface="Arial" panose="020B0604020202020204" pitchFamily="34" charset="0"/>
              </a:rPr>
              <a:t>Payable</a:t>
            </a:r>
            <a:r>
              <a:rPr lang="en-US" altLang="en-US" sz="2200" dirty="0">
                <a:latin typeface="Arial" panose="020B0604020202020204" pitchFamily="34" charset="0"/>
                <a:cs typeface="Arial" panose="020B0604020202020204" pitchFamily="34" charset="0"/>
              </a:rPr>
              <a:t>	100,000</a:t>
            </a:r>
          </a:p>
        </p:txBody>
      </p:sp>
      <p:sp>
        <p:nvSpPr>
          <p:cNvPr id="424966" name="Text Box 6"/>
          <p:cNvSpPr txBox="1">
            <a:spLocks noChangeArrowheads="1"/>
          </p:cNvSpPr>
          <p:nvPr/>
        </p:nvSpPr>
        <p:spPr bwMode="auto">
          <a:xfrm>
            <a:off x="1600200" y="32004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Cash	100,000</a:t>
            </a:r>
          </a:p>
        </p:txBody>
      </p:sp>
      <p:sp>
        <p:nvSpPr>
          <p:cNvPr id="424968" name="Text Box 8"/>
          <p:cNvSpPr txBox="1">
            <a:spLocks noChangeArrowheads="1"/>
          </p:cNvSpPr>
          <p:nvPr/>
        </p:nvSpPr>
        <p:spPr bwMode="auto">
          <a:xfrm>
            <a:off x="1600200" y="5364163"/>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Interest </a:t>
            </a:r>
            <a:r>
              <a:rPr lang="en-US" altLang="en-US" sz="2200" dirty="0" smtClean="0">
                <a:latin typeface="Arial" panose="020B0604020202020204" pitchFamily="34" charset="0"/>
                <a:cs typeface="Arial" panose="020B0604020202020204" pitchFamily="34" charset="0"/>
              </a:rPr>
              <a:t>Payable</a:t>
            </a:r>
            <a:r>
              <a:rPr lang="en-US" altLang="en-US" sz="2200" dirty="0">
                <a:latin typeface="Arial" panose="020B0604020202020204" pitchFamily="34" charset="0"/>
                <a:cs typeface="Arial" panose="020B0604020202020204" pitchFamily="34" charset="0"/>
              </a:rPr>
              <a:t>	4,000</a:t>
            </a:r>
          </a:p>
        </p:txBody>
      </p:sp>
      <p:sp>
        <p:nvSpPr>
          <p:cNvPr id="424969" name="Text Box 9"/>
          <p:cNvSpPr txBox="1">
            <a:spLocks noChangeArrowheads="1"/>
          </p:cNvSpPr>
          <p:nvPr/>
        </p:nvSpPr>
        <p:spPr bwMode="auto">
          <a:xfrm>
            <a:off x="1600200" y="4905375"/>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Interest </a:t>
            </a:r>
            <a:r>
              <a:rPr lang="en-US" altLang="en-US" sz="2200" dirty="0" smtClean="0">
                <a:latin typeface="Arial" panose="020B0604020202020204" pitchFamily="34" charset="0"/>
                <a:cs typeface="Arial" panose="020B0604020202020204" pitchFamily="34" charset="0"/>
              </a:rPr>
              <a:t>Expense</a:t>
            </a:r>
            <a:r>
              <a:rPr lang="en-US" altLang="en-US" sz="2200" dirty="0">
                <a:latin typeface="Arial" panose="020B0604020202020204" pitchFamily="34" charset="0"/>
                <a:cs typeface="Arial" panose="020B0604020202020204" pitchFamily="34" charset="0"/>
              </a:rPr>
              <a:t>	4,000</a:t>
            </a:r>
          </a:p>
        </p:txBody>
      </p:sp>
      <p:sp>
        <p:nvSpPr>
          <p:cNvPr id="424971" name="Text Box 11"/>
          <p:cNvSpPr txBox="1">
            <a:spLocks noChangeArrowheads="1"/>
          </p:cNvSpPr>
          <p:nvPr/>
        </p:nvSpPr>
        <p:spPr bwMode="auto">
          <a:xfrm>
            <a:off x="1600200" y="58674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1800" dirty="0">
                <a:solidFill>
                  <a:srgbClr val="CC0000"/>
                </a:solidFill>
                <a:latin typeface="Arial" panose="020B0604020202020204" pitchFamily="34" charset="0"/>
                <a:cs typeface="Arial" panose="020B0604020202020204" pitchFamily="34" charset="0"/>
              </a:rPr>
              <a:t>HK$100,000 x 12% x 4/12 = HK$4,000</a:t>
            </a:r>
          </a:p>
        </p:txBody>
      </p:sp>
      <p:sp>
        <p:nvSpPr>
          <p:cNvPr id="1036295" name="Text Box 12"/>
          <p:cNvSpPr txBox="1">
            <a:spLocks noChangeArrowheads="1"/>
          </p:cNvSpPr>
          <p:nvPr/>
        </p:nvSpPr>
        <p:spPr bwMode="auto">
          <a:xfrm>
            <a:off x="609600" y="4314825"/>
            <a:ext cx="807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200" dirty="0">
                <a:solidFill>
                  <a:srgbClr val="000000"/>
                </a:solidFill>
                <a:latin typeface="Arial" panose="020B0604020202020204" pitchFamily="34" charset="0"/>
              </a:rPr>
              <a:t>b)	Prepare the adjusting journal entry on Dec. 31. </a:t>
            </a:r>
          </a:p>
        </p:txBody>
      </p:sp>
      <p:sp>
        <p:nvSpPr>
          <p:cNvPr id="323587" name="Text Box 1027"/>
          <p:cNvSpPr txBox="1">
            <a:spLocks noChangeArrowheads="1"/>
          </p:cNvSpPr>
          <p:nvPr/>
        </p:nvSpPr>
        <p:spPr bwMode="auto">
          <a:xfrm>
            <a:off x="609600" y="1258888"/>
            <a:ext cx="8077200" cy="1886670"/>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a:latin typeface="Arial" panose="020B0604020202020204" pitchFamily="34" charset="0"/>
              </a:rPr>
              <a:t>Illustration</a:t>
            </a:r>
            <a:r>
              <a:rPr lang="en-US" altLang="en-US" sz="2200" b="1" dirty="0" smtClean="0">
                <a:latin typeface="Arial" panose="020B0604020202020204" pitchFamily="34" charset="0"/>
              </a:rPr>
              <a:t>: </a:t>
            </a:r>
            <a:r>
              <a:rPr lang="en-US" altLang="en-US" sz="2200" dirty="0">
                <a:latin typeface="Arial" panose="020B0604020202020204" pitchFamily="34" charset="0"/>
              </a:rPr>
              <a:t>Hong Kong National Bank agrees to lend HK$100,000 on September 1, </a:t>
            </a:r>
            <a:r>
              <a:rPr lang="en-US" altLang="en-US" sz="2200" dirty="0" smtClean="0">
                <a:latin typeface="Arial" panose="020B0604020202020204" pitchFamily="34" charset="0"/>
              </a:rPr>
              <a:t>2017, </a:t>
            </a:r>
            <a:r>
              <a:rPr lang="en-US" altLang="en-US" sz="2200" dirty="0">
                <a:latin typeface="Arial" panose="020B0604020202020204" pitchFamily="34" charset="0"/>
              </a:rPr>
              <a:t>if C.W. Co. signs a HK$100,000, 12%, four-month note maturing on January 1.</a:t>
            </a:r>
          </a:p>
          <a:p>
            <a:pPr marL="457200" indent="-457200">
              <a:lnSpc>
                <a:spcPct val="120000"/>
              </a:lnSpc>
              <a:spcBef>
                <a:spcPct val="50000"/>
              </a:spcBef>
            </a:pPr>
            <a:r>
              <a:rPr lang="en-US" altLang="en-US" sz="2200" dirty="0">
                <a:latin typeface="Arial" panose="020B0604020202020204" pitchFamily="34" charset="0"/>
              </a:rPr>
              <a:t>a)  </a:t>
            </a:r>
            <a:r>
              <a:rPr lang="en-US" altLang="en-US" sz="2200" dirty="0" smtClean="0">
                <a:latin typeface="Arial" panose="020B0604020202020204" pitchFamily="34" charset="0"/>
              </a:rPr>
              <a:t>	Prepare </a:t>
            </a:r>
            <a:r>
              <a:rPr lang="en-US" altLang="en-US" sz="2200" dirty="0">
                <a:latin typeface="Arial" panose="020B0604020202020204" pitchFamily="34" charset="0"/>
              </a:rPr>
              <a:t>the journal entry on September 1.</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3"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Notes Payable</a:t>
            </a:r>
            <a:endParaRPr lang="en-US" altLang="en-US" sz="3200" b="1" dirty="0">
              <a:solidFill>
                <a:srgbClr val="CC00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2579547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left)">
                                      <p:cBhvr>
                                        <p:cTn id="7" dur="500"/>
                                        <p:tgtEl>
                                          <p:spTgt spid="424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5"/>
                                        </p:tgtEl>
                                        <p:attrNameLst>
                                          <p:attrName>style.visibility</p:attrName>
                                        </p:attrNameLst>
                                      </p:cBhvr>
                                      <p:to>
                                        <p:strVal val="visible"/>
                                      </p:to>
                                    </p:set>
                                    <p:animEffect transition="in" filter="wipe(left)">
                                      <p:cBhvr>
                                        <p:cTn id="12" dur="500"/>
                                        <p:tgtEl>
                                          <p:spTgt spid="424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9"/>
                                        </p:tgtEl>
                                        <p:attrNameLst>
                                          <p:attrName>style.visibility</p:attrName>
                                        </p:attrNameLst>
                                      </p:cBhvr>
                                      <p:to>
                                        <p:strVal val="visible"/>
                                      </p:to>
                                    </p:set>
                                    <p:animEffect transition="in" filter="wipe(left)">
                                      <p:cBhvr>
                                        <p:cTn id="17" dur="500"/>
                                        <p:tgtEl>
                                          <p:spTgt spid="42496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24971"/>
                                        </p:tgtEl>
                                        <p:attrNameLst>
                                          <p:attrName>style.visibility</p:attrName>
                                        </p:attrNameLst>
                                      </p:cBhvr>
                                      <p:to>
                                        <p:strVal val="visible"/>
                                      </p:to>
                                    </p:set>
                                    <p:animEffect transition="in" filter="wipe(left)">
                                      <p:cBhvr>
                                        <p:cTn id="21" dur="500"/>
                                        <p:tgtEl>
                                          <p:spTgt spid="4249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4968"/>
                                        </p:tgtEl>
                                        <p:attrNameLst>
                                          <p:attrName>style.visibility</p:attrName>
                                        </p:attrNameLst>
                                      </p:cBhvr>
                                      <p:to>
                                        <p:strVal val="visible"/>
                                      </p:to>
                                    </p:set>
                                    <p:animEffect transition="in" filter="wipe(left)">
                                      <p:cBhvr>
                                        <p:cTn id="26" dur="500"/>
                                        <p:tgtEl>
                                          <p:spTgt spid="424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autoUpdateAnimBg="0"/>
      <p:bldP spid="424966" grpId="0" autoUpdateAnimBg="0"/>
      <p:bldP spid="424968" grpId="0" autoUpdateAnimBg="0"/>
      <p:bldP spid="424969" grpId="0" autoUpdateAnimBg="0"/>
      <p:bldP spid="424971"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39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companies sometimes show liabilities before assets. Also, they will sometimes show non-current liabilities before current liabilities. Neither of these presentations is used under GAAP</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companies sometimes will net current liabilities against current assets to show working capital on the face of the statement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position. This practice is not used under GAAP</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use of the effective-interest method for amortization of bond discounts and premiums. GAAP allows use of the straight-line method where the difference is not material</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often uses a separate discount or premium account to account for bonds payable. IFRS records discounts or premiums as direct increases or decreases to Bonds Payable.</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687496871"/>
      </p:ext>
    </p:extLst>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530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Differences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requires that the proceeds from the issuance of convertible debt be shown solely as debt. Unlike GAAP, IFRS splits the proceeds from the convertible bond between an equity component and a debt component. The equity conversion rights are reported in equity. </a:t>
            </a:r>
            <a:endParaRPr lang="en-US" sz="1800" b="0" dirty="0" smtClean="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IFRS reserves the use of the term contingent liability to refer only to possible obligations that are not recognized in the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but may be disclosed if certain criteria are met. Under GAAP, contingent liabilities are recorded in the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if they are both probable and can be reasonably estimated. If only one of these criteria is met, then the item is disclosed in the notes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uses the term provisions to refer to liabilities of uncertain timing or amount. Examples of provisions would be provisions for warranties, employee vacation pay, or anticipated losses. Under GAAP, these are considered recordable contingent liabilities.</a:t>
            </a:r>
          </a:p>
          <a:p>
            <a:pPr marL="341313" indent="-341313" algn="just">
              <a:lnSpc>
                <a:spcPct val="110000"/>
              </a:lnSpc>
              <a:spcBef>
                <a:spcPts val="600"/>
              </a:spcBef>
              <a:buClr>
                <a:schemeClr val="tx1"/>
              </a:buClr>
            </a:pP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709537857"/>
      </p:ext>
    </p:extLst>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220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FASB and IASB are currently involved in two projects, each of which has implications for the accounting for liabilities. One project is investigating approaches to differentiate between debt and equity instruments. The other project, the elements phase of the conceptual framework project, will evaluate the </a:t>
            </a:r>
            <a:r>
              <a:rPr lang="en-US" sz="1800" b="0" dirty="0" smtClean="0">
                <a:solidFill>
                  <a:schemeClr val="tx1"/>
                </a:solidFill>
                <a:latin typeface="Liberation Sans" panose="020B0604020202020204" pitchFamily="34" charset="0"/>
              </a:rPr>
              <a:t>definitions </a:t>
            </a:r>
            <a:r>
              <a:rPr lang="en-US" sz="1800" b="0" dirty="0">
                <a:solidFill>
                  <a:schemeClr val="tx1"/>
                </a:solidFill>
                <a:latin typeface="Liberation Sans" panose="020B0604020202020204" pitchFamily="34" charset="0"/>
              </a:rPr>
              <a:t>of the fundamental building blocks of accounting. The results of these projects could change the </a:t>
            </a:r>
            <a:r>
              <a:rPr lang="en-US" sz="1800" b="0" dirty="0" smtClean="0">
                <a:solidFill>
                  <a:schemeClr val="tx1"/>
                </a:solidFill>
                <a:latin typeface="Liberation Sans" panose="020B0604020202020204" pitchFamily="34" charset="0"/>
              </a:rPr>
              <a:t>classification </a:t>
            </a:r>
            <a:r>
              <a:rPr lang="en-US" sz="1800" b="0" dirty="0">
                <a:solidFill>
                  <a:schemeClr val="tx1"/>
                </a:solidFill>
                <a:latin typeface="Liberation Sans" panose="020B0604020202020204" pitchFamily="34" charset="0"/>
              </a:rPr>
              <a:t>of many debt and equity securities</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83664295"/>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87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is false</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current liabilities are presented before non-current liabilities. </a:t>
            </a:r>
            <a:endParaRPr lang="en-US" sz="2100" b="0" dirty="0" smtClean="0">
              <a:latin typeface="Liberation Sans" panose="020B0604020202020204" pitchFamily="34" charset="0"/>
            </a:endParaRP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an item is a current liability if it will be paid within the next 12 months or the operating cycle, whichever is longer. </a:t>
            </a:r>
            <a:endParaRPr lang="en-US" sz="2100" b="0" dirty="0" smtClean="0">
              <a:latin typeface="Liberation Sans" panose="020B0604020202020204" pitchFamily="34" charset="0"/>
            </a:endParaRP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current liabilities are shown in order of magnitude. </a:t>
            </a:r>
            <a:endParaRPr lang="en-US" sz="2100" b="0" dirty="0" smtClean="0">
              <a:latin typeface="Liberation Sans" panose="020B0604020202020204" pitchFamily="34" charset="0"/>
            </a:endParaRP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Under </a:t>
            </a:r>
            <a:r>
              <a:rPr lang="en-US" sz="2100" b="0" dirty="0">
                <a:latin typeface="Liberation Sans" panose="020B0604020202020204" pitchFamily="34" charset="0"/>
              </a:rPr>
              <a:t>GAAP, a liability is only recognized if it is a present obligation. </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6482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633445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90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sz="2100" b="0" dirty="0" smtClean="0">
                <a:latin typeface="Liberation Sans" panose="020B0604020202020204" pitchFamily="34" charset="0"/>
              </a:rPr>
              <a:t>The </a:t>
            </a:r>
            <a:r>
              <a:rPr lang="en-US" sz="2100" b="0" dirty="0">
                <a:latin typeface="Liberation Sans" panose="020B0604020202020204" pitchFamily="34" charset="0"/>
              </a:rPr>
              <a:t>accounting for bonds payable is</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essentially </a:t>
            </a:r>
            <a:r>
              <a:rPr lang="en-US" sz="2100" b="0" dirty="0">
                <a:latin typeface="Liberation Sans" panose="020B0604020202020204" pitchFamily="34" charset="0"/>
              </a:rPr>
              <a:t>the same under IFRS and GAAP</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different </a:t>
            </a:r>
            <a:r>
              <a:rPr lang="en-US" sz="2100" b="0" dirty="0">
                <a:latin typeface="Liberation Sans" panose="020B0604020202020204" pitchFamily="34" charset="0"/>
              </a:rPr>
              <a:t>in that GAAP requires use of the straight-line method for amortization of bond premium and discount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the </a:t>
            </a:r>
            <a:r>
              <a:rPr lang="en-US" sz="2100" b="0" dirty="0">
                <a:latin typeface="Liberation Sans" panose="020B0604020202020204" pitchFamily="34" charset="0"/>
              </a:rPr>
              <a:t>same except that market prices may be different because the present value calculations are different between IFRS and GAAP. </a:t>
            </a:r>
            <a:endParaRPr lang="en-US" sz="2100" b="0" dirty="0" smtClean="0">
              <a:latin typeface="Liberation Sans" panose="020B0604020202020204" pitchFamily="34" charset="0"/>
            </a:endParaRP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not </a:t>
            </a:r>
            <a:r>
              <a:rPr lang="en-US" sz="2100" b="0" dirty="0">
                <a:latin typeface="Liberation Sans" panose="020B0604020202020204" pitchFamily="34" charset="0"/>
              </a:rPr>
              <a:t>covered by IFRS. </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5091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16385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30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is true regarding accounting for amortization of bond discount and premium? </a:t>
            </a:r>
            <a:r>
              <a:rPr lang="en-US" sz="2100" b="0" dirty="0" smtClean="0">
                <a:latin typeface="Liberation Sans" panose="020B0604020202020204" pitchFamily="34" charset="0"/>
              </a:rPr>
              <a:t> </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Both IFRS and GAAP must use the effective-interest method. </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GAAP </a:t>
            </a:r>
            <a:r>
              <a:rPr lang="en-US" sz="2100" b="0" dirty="0">
                <a:latin typeface="Liberation Sans" panose="020B0604020202020204" pitchFamily="34" charset="0"/>
              </a:rPr>
              <a:t>must use the effective-interest method, but IFRS may use either the effective-interest method or the straight-line method. </a:t>
            </a:r>
            <a:endParaRPr lang="en-US" sz="2100" b="0" dirty="0" smtClean="0">
              <a:latin typeface="Liberation Sans" panose="020B0604020202020204" pitchFamily="34" charset="0"/>
            </a:endParaRP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IFRS </a:t>
            </a:r>
            <a:r>
              <a:rPr lang="en-US" sz="2100" b="0" dirty="0">
                <a:latin typeface="Liberation Sans" panose="020B0604020202020204" pitchFamily="34" charset="0"/>
              </a:rPr>
              <a:t>is required to use the effective-interest method</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GAAP </a:t>
            </a:r>
            <a:r>
              <a:rPr lang="en-US" sz="2100" b="0" dirty="0">
                <a:latin typeface="Liberation Sans" panose="020B0604020202020204" pitchFamily="34" charset="0"/>
              </a:rPr>
              <a:t>is required to use the straight-line method. </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505220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12</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3165139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effectLst/>
                <a:latin typeface="Liberation Sans" panose="020B0604020202020204" pitchFamily="34" charset="0"/>
              </a:rPr>
              <a:t>Copyright</a:t>
            </a:r>
            <a:endParaRPr lang="en-US" altLang="en-US" sz="3200" b="1" i="0" dirty="0">
              <a:solidFill>
                <a:schemeClr val="tx2">
                  <a:lumMod val="75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303128787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9" name="Text Box 5"/>
          <p:cNvSpPr txBox="1">
            <a:spLocks noChangeArrowheads="1"/>
          </p:cNvSpPr>
          <p:nvPr/>
        </p:nvSpPr>
        <p:spPr bwMode="auto">
          <a:xfrm>
            <a:off x="1524000" y="3763963"/>
            <a:ext cx="69342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Interest </a:t>
            </a:r>
            <a:r>
              <a:rPr lang="en-US" altLang="en-US" sz="2200" dirty="0" smtClean="0">
                <a:latin typeface="Arial" panose="020B0604020202020204" pitchFamily="34" charset="0"/>
                <a:cs typeface="Arial" panose="020B0604020202020204" pitchFamily="34" charset="0"/>
              </a:rPr>
              <a:t>Payable</a:t>
            </a:r>
            <a:r>
              <a:rPr lang="en-US" altLang="en-US" sz="2200" dirty="0">
                <a:latin typeface="Arial" panose="020B0604020202020204" pitchFamily="34" charset="0"/>
                <a:cs typeface="Arial" panose="020B0604020202020204" pitchFamily="34" charset="0"/>
              </a:rPr>
              <a:t>	4,000</a:t>
            </a:r>
          </a:p>
        </p:txBody>
      </p:sp>
      <p:sp>
        <p:nvSpPr>
          <p:cNvPr id="425990" name="Text Box 6"/>
          <p:cNvSpPr txBox="1">
            <a:spLocks noChangeArrowheads="1"/>
          </p:cNvSpPr>
          <p:nvPr/>
        </p:nvSpPr>
        <p:spPr bwMode="auto">
          <a:xfrm>
            <a:off x="1524000" y="32766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tabLst>
                <a:tab pos="5264150" algn="r"/>
              </a:tabLst>
              <a:defRPr sz="2400">
                <a:solidFill>
                  <a:schemeClr val="tx1"/>
                </a:solidFill>
                <a:latin typeface="Times New Roman" panose="02020603050405020304" pitchFamily="18" charset="0"/>
              </a:defRPr>
            </a:lvl1pPr>
            <a:lvl2pPr marL="742950" indent="-285750" algn="l">
              <a:tabLst>
                <a:tab pos="5264150" algn="r"/>
              </a:tabLst>
              <a:defRPr sz="2400">
                <a:solidFill>
                  <a:schemeClr val="tx1"/>
                </a:solidFill>
                <a:latin typeface="Times New Roman" panose="02020603050405020304" pitchFamily="18" charset="0"/>
              </a:defRPr>
            </a:lvl2pPr>
            <a:lvl3pPr marL="1143000" indent="-228600" algn="l">
              <a:tabLst>
                <a:tab pos="5264150" algn="r"/>
              </a:tabLst>
              <a:defRPr sz="2400">
                <a:solidFill>
                  <a:schemeClr val="tx1"/>
                </a:solidFill>
                <a:latin typeface="Times New Roman" panose="02020603050405020304" pitchFamily="18" charset="0"/>
              </a:defRPr>
            </a:lvl3pPr>
            <a:lvl4pPr marL="1600200" indent="-228600" algn="l">
              <a:tabLst>
                <a:tab pos="5264150" algn="r"/>
              </a:tabLst>
              <a:defRPr sz="2400">
                <a:solidFill>
                  <a:schemeClr val="tx1"/>
                </a:solidFill>
                <a:latin typeface="Times New Roman" panose="02020603050405020304" pitchFamily="18" charset="0"/>
              </a:defRPr>
            </a:lvl4pPr>
            <a:lvl5pPr marL="2057400" indent="-228600" algn="l">
              <a:tabLst>
                <a:tab pos="5264150"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264150"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Notes </a:t>
            </a:r>
            <a:r>
              <a:rPr lang="en-US" altLang="en-US" sz="2200" dirty="0" smtClean="0">
                <a:latin typeface="Arial" panose="020B0604020202020204" pitchFamily="34" charset="0"/>
                <a:cs typeface="Arial" panose="020B0604020202020204" pitchFamily="34" charset="0"/>
              </a:rPr>
              <a:t>Payable</a:t>
            </a:r>
            <a:r>
              <a:rPr lang="en-US" altLang="en-US" sz="2200" dirty="0">
                <a:latin typeface="Arial" panose="020B0604020202020204" pitchFamily="34" charset="0"/>
                <a:cs typeface="Arial" panose="020B0604020202020204" pitchFamily="34" charset="0"/>
              </a:rPr>
              <a:t>	100,000</a:t>
            </a:r>
          </a:p>
        </p:txBody>
      </p:sp>
      <p:sp>
        <p:nvSpPr>
          <p:cNvPr id="425996" name="Text Box 12"/>
          <p:cNvSpPr txBox="1">
            <a:spLocks noChangeArrowheads="1"/>
          </p:cNvSpPr>
          <p:nvPr/>
        </p:nvSpPr>
        <p:spPr bwMode="auto">
          <a:xfrm>
            <a:off x="1524000" y="4267200"/>
            <a:ext cx="693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lgn="l">
              <a:tabLst>
                <a:tab pos="6691313" algn="r"/>
              </a:tabLst>
              <a:defRPr sz="2400">
                <a:solidFill>
                  <a:schemeClr val="tx1"/>
                </a:solidFill>
                <a:latin typeface="Times New Roman" panose="02020603050405020304" pitchFamily="18" charset="0"/>
              </a:defRPr>
            </a:lvl1pPr>
            <a:lvl2pPr marL="742950" indent="-285750" algn="l">
              <a:tabLst>
                <a:tab pos="6691313" algn="r"/>
              </a:tabLst>
              <a:defRPr sz="2400">
                <a:solidFill>
                  <a:schemeClr val="tx1"/>
                </a:solidFill>
                <a:latin typeface="Times New Roman" panose="02020603050405020304" pitchFamily="18" charset="0"/>
              </a:defRPr>
            </a:lvl2pPr>
            <a:lvl3pPr marL="1143000" indent="-228600" algn="l">
              <a:tabLst>
                <a:tab pos="6691313" algn="r"/>
              </a:tabLst>
              <a:defRPr sz="2400">
                <a:solidFill>
                  <a:schemeClr val="tx1"/>
                </a:solidFill>
                <a:latin typeface="Times New Roman" panose="02020603050405020304" pitchFamily="18" charset="0"/>
              </a:defRPr>
            </a:lvl3pPr>
            <a:lvl4pPr marL="1600200" indent="-228600" algn="l">
              <a:tabLst>
                <a:tab pos="6691313" algn="r"/>
              </a:tabLst>
              <a:defRPr sz="2400">
                <a:solidFill>
                  <a:schemeClr val="tx1"/>
                </a:solidFill>
                <a:latin typeface="Times New Roman" panose="02020603050405020304" pitchFamily="18" charset="0"/>
              </a:defRPr>
            </a:lvl4pPr>
            <a:lvl5pPr marL="2057400" indent="-228600" algn="l">
              <a:tabLst>
                <a:tab pos="6691313"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691313" algn="r"/>
              </a:tabLst>
              <a:defRPr sz="2400">
                <a:solidFill>
                  <a:schemeClr val="tx1"/>
                </a:solidFill>
                <a:latin typeface="Times New Roman" panose="02020603050405020304" pitchFamily="18" charset="0"/>
              </a:defRPr>
            </a:lvl9pPr>
          </a:lstStyle>
          <a:p>
            <a:pPr>
              <a:spcBef>
                <a:spcPct val="50000"/>
              </a:spcBef>
            </a:pPr>
            <a:r>
              <a:rPr lang="en-US" altLang="en-US" sz="2200" dirty="0">
                <a:latin typeface="Arial" panose="020B0604020202020204" pitchFamily="34" charset="0"/>
                <a:cs typeface="Arial" panose="020B0604020202020204" pitchFamily="34" charset="0"/>
              </a:rPr>
              <a:t>Cash	104,000</a:t>
            </a:r>
          </a:p>
        </p:txBody>
      </p:sp>
      <p:sp>
        <p:nvSpPr>
          <p:cNvPr id="323587" name="Text Box 1027"/>
          <p:cNvSpPr txBox="1">
            <a:spLocks noChangeArrowheads="1"/>
          </p:cNvSpPr>
          <p:nvPr/>
        </p:nvSpPr>
        <p:spPr bwMode="auto">
          <a:xfrm>
            <a:off x="609600" y="1258888"/>
            <a:ext cx="8077200" cy="1886670"/>
          </a:xfrm>
          <a:prstGeom prst="rect">
            <a:avLst/>
          </a:prstGeom>
          <a:noFill/>
          <a:ln w="12700">
            <a:noFill/>
            <a:miter lim="800000"/>
            <a:headEnd/>
            <a:tailEnd/>
          </a:ln>
          <a:effectLst/>
        </p:spPr>
        <p:txBody>
          <a:bodyPr>
            <a:spAutoFit/>
          </a:bodyPr>
          <a:lstStyle>
            <a:lvl1pPr algn="l">
              <a:defRPr sz="2400">
                <a:solidFill>
                  <a:schemeClr val="tx1"/>
                </a:solidFill>
                <a:latin typeface="Times New Roman" panose="02020603050405020304" pitchFamily="18" charset="0"/>
              </a:defRPr>
            </a:lvl1pPr>
            <a:lvl2pPr marL="685800" indent="-45720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spcBef>
                <a:spcPct val="50000"/>
              </a:spcBef>
            </a:pPr>
            <a:r>
              <a:rPr lang="en-US" altLang="en-US" sz="2200" b="1" dirty="0">
                <a:latin typeface="Arial" panose="020B0604020202020204" pitchFamily="34" charset="0"/>
              </a:rPr>
              <a:t>Illustration</a:t>
            </a:r>
            <a:r>
              <a:rPr lang="en-US" altLang="en-US" sz="2200" b="1" dirty="0" smtClean="0">
                <a:latin typeface="Arial" panose="020B0604020202020204" pitchFamily="34" charset="0"/>
              </a:rPr>
              <a:t>: </a:t>
            </a:r>
            <a:r>
              <a:rPr lang="en-US" altLang="en-US" sz="2200" dirty="0">
                <a:latin typeface="Arial" panose="020B0604020202020204" pitchFamily="34" charset="0"/>
              </a:rPr>
              <a:t>Hong Kong National Bank agrees to lend HK$100,000 on September 1, </a:t>
            </a:r>
            <a:r>
              <a:rPr lang="en-US" altLang="en-US" sz="2200" dirty="0" smtClean="0">
                <a:latin typeface="Arial" panose="020B0604020202020204" pitchFamily="34" charset="0"/>
              </a:rPr>
              <a:t>2017, </a:t>
            </a:r>
            <a:r>
              <a:rPr lang="en-US" altLang="en-US" sz="2200" dirty="0">
                <a:latin typeface="Arial" panose="020B0604020202020204" pitchFamily="34" charset="0"/>
              </a:rPr>
              <a:t>if C.W. Co. signs a HK$100,000, 12%, four-month note maturing on January 1.</a:t>
            </a:r>
          </a:p>
          <a:p>
            <a:pPr marL="457200" indent="-457200">
              <a:lnSpc>
                <a:spcPct val="120000"/>
              </a:lnSpc>
              <a:spcBef>
                <a:spcPct val="50000"/>
              </a:spcBef>
            </a:pPr>
            <a:r>
              <a:rPr lang="en-US" altLang="en-US" sz="2200" dirty="0">
                <a:latin typeface="Arial" panose="020B0604020202020204" pitchFamily="34" charset="0"/>
              </a:rPr>
              <a:t>c)   </a:t>
            </a:r>
            <a:r>
              <a:rPr lang="en-US" altLang="en-US" sz="2200" dirty="0" smtClean="0">
                <a:latin typeface="Arial" panose="020B0604020202020204" pitchFamily="34" charset="0"/>
              </a:rPr>
              <a:t>Prepare </a:t>
            </a:r>
            <a:r>
              <a:rPr lang="en-US" altLang="en-US" sz="2200" dirty="0">
                <a:latin typeface="Arial" panose="020B0604020202020204" pitchFamily="34" charset="0"/>
              </a:rPr>
              <a:t>the journal entry at maturity (January 1, </a:t>
            </a:r>
            <a:r>
              <a:rPr lang="en-US" altLang="en-US" sz="2200" dirty="0" smtClean="0">
                <a:latin typeface="Arial" panose="020B0604020202020204" pitchFamily="34" charset="0"/>
              </a:rPr>
              <a:t>2018). </a:t>
            </a:r>
            <a:endParaRPr lang="en-US" altLang="en-US" sz="2200" dirty="0">
              <a:latin typeface="Arial"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0"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Notes Payable</a:t>
            </a:r>
            <a:endParaRPr lang="en-US" altLang="en-US" sz="3200" b="1" dirty="0">
              <a:solidFill>
                <a:srgbClr val="CC0000"/>
              </a:solidFill>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extLst>
      <p:ext uri="{BB962C8B-B14F-4D97-AF65-F5344CB8AC3E}">
        <p14:creationId xmlns:p14="http://schemas.microsoft.com/office/powerpoint/2010/main" val="168323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5990"/>
                                        </p:tgtEl>
                                        <p:attrNameLst>
                                          <p:attrName>style.visibility</p:attrName>
                                        </p:attrNameLst>
                                      </p:cBhvr>
                                      <p:to>
                                        <p:strVal val="visible"/>
                                      </p:to>
                                    </p:set>
                                    <p:animEffect transition="in" filter="wipe(left)">
                                      <p:cBhvr>
                                        <p:cTn id="7" dur="500"/>
                                        <p:tgtEl>
                                          <p:spTgt spid="425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5989"/>
                                        </p:tgtEl>
                                        <p:attrNameLst>
                                          <p:attrName>style.visibility</p:attrName>
                                        </p:attrNameLst>
                                      </p:cBhvr>
                                      <p:to>
                                        <p:strVal val="visible"/>
                                      </p:to>
                                    </p:set>
                                    <p:animEffect transition="in" filter="wipe(left)">
                                      <p:cBhvr>
                                        <p:cTn id="12" dur="500"/>
                                        <p:tgtEl>
                                          <p:spTgt spid="425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5996"/>
                                        </p:tgtEl>
                                        <p:attrNameLst>
                                          <p:attrName>style.visibility</p:attrName>
                                        </p:attrNameLst>
                                      </p:cBhvr>
                                      <p:to>
                                        <p:strVal val="visible"/>
                                      </p:to>
                                    </p:set>
                                    <p:animEffect transition="in" filter="wipe(left)">
                                      <p:cBhvr>
                                        <p:cTn id="17" dur="500"/>
                                        <p:tgtEl>
                                          <p:spTgt spid="425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9" grpId="0" autoUpdateAnimBg="0"/>
      <p:bldP spid="425990" grpId="0" autoUpdateAnimBg="0"/>
      <p:bldP spid="425996"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11146</TotalTime>
  <Pages>43</Pages>
  <Words>5607</Words>
  <Application>Microsoft Office PowerPoint</Application>
  <PresentationFormat>On-screen Show (4:3)</PresentationFormat>
  <Paragraphs>637</Paragraphs>
  <Slides>86</Slides>
  <Notes>82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 Unicode MS</vt:lpstr>
      <vt:lpstr>Andalus</vt:lpstr>
      <vt:lpstr>Arial</vt:lpstr>
      <vt:lpstr>Comic Sans MS</vt:lpstr>
      <vt:lpstr>Constantia</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1576</cp:revision>
  <cp:lastPrinted>1999-09-16T17:08:20Z</cp:lastPrinted>
  <dcterms:created xsi:type="dcterms:W3CDTF">1997-03-28T18:03:02Z</dcterms:created>
  <dcterms:modified xsi:type="dcterms:W3CDTF">2019-08-25T04:15:11Z</dcterms:modified>
</cp:coreProperties>
</file>